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8288000" cy="10287000"/>
  <p:notesSz cx="6858000" cy="9144000"/>
  <p:embeddedFontLst>
    <p:embeddedFont>
      <p:font typeface="Poppins Bold" charset="1" panose="00000800000000000000"/>
      <p:regular r:id="rId48"/>
    </p:embeddedFont>
    <p:embeddedFont>
      <p:font typeface="Lato" charset="1" panose="020F0502020204030203"/>
      <p:regular r:id="rId49"/>
    </p:embeddedFont>
    <p:embeddedFont>
      <p:font typeface="Poppins" charset="1" panose="00000500000000000000"/>
      <p:regular r:id="rId50"/>
    </p:embeddedFont>
    <p:embeddedFont>
      <p:font typeface="Lato Bold" charset="1" panose="020F0502020204030203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notesMasters/notesMaster1.xml" Type="http://schemas.openxmlformats.org/officeDocument/2006/relationships/notesMaster"/><Relationship Id="rId46" Target="theme/theme2.xml" Type="http://schemas.openxmlformats.org/officeDocument/2006/relationships/theme"/><Relationship Id="rId47" Target="notesSlides/notesSlide1.xml" Type="http://schemas.openxmlformats.org/officeDocument/2006/relationships/notes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notesSlides/notesSlide2.xml" Type="http://schemas.openxmlformats.org/officeDocument/2006/relationships/notesSlide"/><Relationship Id="rId52" Target="notesSlides/notesSlide3.xml" Type="http://schemas.openxmlformats.org/officeDocument/2006/relationships/notesSlide"/><Relationship Id="rId53" Target="notesSlides/notesSlide4.xml" Type="http://schemas.openxmlformats.org/officeDocument/2006/relationships/notesSlide"/><Relationship Id="rId54" Target="notesSlides/notesSlide5.xml" Type="http://schemas.openxmlformats.org/officeDocument/2006/relationships/notesSlide"/><Relationship Id="rId55" Target="notesSlides/notesSlide6.xml" Type="http://schemas.openxmlformats.org/officeDocument/2006/relationships/notesSlide"/><Relationship Id="rId56" Target="notesSlides/notesSlide7.xml" Type="http://schemas.openxmlformats.org/officeDocument/2006/relationships/notesSlide"/><Relationship Id="rId57" Target="notesSlides/notesSlide8.xml" Type="http://schemas.openxmlformats.org/officeDocument/2006/relationships/notesSlide"/><Relationship Id="rId58" Target="notesSlides/notesSlide9.xml" Type="http://schemas.openxmlformats.org/officeDocument/2006/relationships/notesSlide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notesSlides/notesSlide10.xml" Type="http://schemas.openxmlformats.org/officeDocument/2006/relationships/notesSlide"/><Relationship Id="rId61" Target="notesSlides/notesSlide11.xml" Type="http://schemas.openxmlformats.org/officeDocument/2006/relationships/notesSlide"/><Relationship Id="rId62" Target="notesSlides/notesSlide12.xml" Type="http://schemas.openxmlformats.org/officeDocument/2006/relationships/notesSlide"/><Relationship Id="rId63" Target="notesSlides/notesSlide13.xml" Type="http://schemas.openxmlformats.org/officeDocument/2006/relationships/notesSlide"/><Relationship Id="rId64" Target="notesSlides/notesSlide14.xml" Type="http://schemas.openxmlformats.org/officeDocument/2006/relationships/notesSlide"/><Relationship Id="rId65" Target="notesSlides/notesSlide15.xml" Type="http://schemas.openxmlformats.org/officeDocument/2006/relationships/notesSlide"/><Relationship Id="rId66" Target="notesSlides/notesSlide16.xml" Type="http://schemas.openxmlformats.org/officeDocument/2006/relationships/notesSlide"/><Relationship Id="rId67" Target="notesSlides/notesSlide17.xml" Type="http://schemas.openxmlformats.org/officeDocument/2006/relationships/notesSlide"/><Relationship Id="rId68" Target="notesSlides/notesSlide18.xml" Type="http://schemas.openxmlformats.org/officeDocument/2006/relationships/notesSlide"/><Relationship Id="rId69" Target="notesSlides/notesSlide19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0.xml" Type="http://schemas.openxmlformats.org/officeDocument/2006/relationships/notesSlide"/><Relationship Id="rId71" Target="notesSlides/notesSlide21.xml" Type="http://schemas.openxmlformats.org/officeDocument/2006/relationships/notesSlide"/><Relationship Id="rId72" Target="notesSlides/notesSlide22.xml" Type="http://schemas.openxmlformats.org/officeDocument/2006/relationships/notesSlide"/><Relationship Id="rId73" Target="notesSlides/notesSlide23.xml" Type="http://schemas.openxmlformats.org/officeDocument/2006/relationships/notesSlide"/><Relationship Id="rId74" Target="notesSlides/notesSlide24.xml" Type="http://schemas.openxmlformats.org/officeDocument/2006/relationships/notesSlide"/><Relationship Id="rId75" Target="notesSlides/notesSlide25.xml" Type="http://schemas.openxmlformats.org/officeDocument/2006/relationships/notesSlide"/><Relationship Id="rId76" Target="notesSlides/notesSlide26.xml" Type="http://schemas.openxmlformats.org/officeDocument/2006/relationships/notesSlide"/><Relationship Id="rId77" Target="notesSlides/notesSlide27.xml" Type="http://schemas.openxmlformats.org/officeDocument/2006/relationships/notesSlide"/><Relationship Id="rId78" Target="notesSlides/notesSlide28.xml" Type="http://schemas.openxmlformats.org/officeDocument/2006/relationships/notesSlide"/><Relationship Id="rId79" Target="notesSlides/notesSlide29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30.xml" Type="http://schemas.openxmlformats.org/officeDocument/2006/relationships/notesSlide"/><Relationship Id="rId81" Target="notesSlides/notesSlide31.xml" Type="http://schemas.openxmlformats.org/officeDocument/2006/relationships/notesSlide"/><Relationship Id="rId82" Target="notesSlides/notesSlide32.xml" Type="http://schemas.openxmlformats.org/officeDocument/2006/relationships/notesSlide"/><Relationship Id="rId83" Target="notesSlides/notesSlide33.xml" Type="http://schemas.openxmlformats.org/officeDocument/2006/relationships/notesSlide"/><Relationship Id="rId84" Target="notesSlides/notesSlide34.xml" Type="http://schemas.openxmlformats.org/officeDocument/2006/relationships/notesSlide"/><Relationship Id="rId85" Target="notesSlides/notesSlide35.xml" Type="http://schemas.openxmlformats.org/officeDocument/2006/relationships/notesSlide"/><Relationship Id="rId86" Target="notesSlides/notesSlide36.xml" Type="http://schemas.openxmlformats.org/officeDocument/2006/relationships/notesSlide"/><Relationship Id="rId87" Target="notesSlides/notesSlide37.xml" Type="http://schemas.openxmlformats.org/officeDocument/2006/relationships/notesSlide"/><Relationship Id="rId88" Target="notesSlides/notesSlide38.xml" Type="http://schemas.openxmlformats.org/officeDocument/2006/relationships/notesSlide"/><Relationship Id="rId89" Target="notesSlides/notesSlide39.xml" Type="http://schemas.openxmlformats.org/officeDocument/2006/relationships/notes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64.png" Type="http://schemas.openxmlformats.org/officeDocument/2006/relationships/image"/><Relationship Id="rId4" Target="../media/image6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72.png" Type="http://schemas.openxmlformats.org/officeDocument/2006/relationships/image"/><Relationship Id="rId2" Target="../notesSlides/notesSlide16.xml" Type="http://schemas.openxmlformats.org/officeDocument/2006/relationships/notesSlid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70.png" Type="http://schemas.openxmlformats.org/officeDocument/2006/relationships/image"/><Relationship Id="rId6" Target="../media/image71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73.pn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70.png" Type="http://schemas.openxmlformats.org/officeDocument/2006/relationships/image"/><Relationship Id="rId6" Target="../media/image71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svg" Type="http://schemas.openxmlformats.org/officeDocument/2006/relationships/image"/><Relationship Id="rId11" Target="../media/image80.png" Type="http://schemas.openxmlformats.org/officeDocument/2006/relationships/image"/><Relationship Id="rId12" Target="../media/image48.png" Type="http://schemas.openxmlformats.org/officeDocument/2006/relationships/image"/><Relationship Id="rId13" Target="../media/image4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81.png" Type="http://schemas.openxmlformats.org/officeDocument/2006/relationships/image"/><Relationship Id="rId19" Target="../media/image82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81.png" Type="http://schemas.openxmlformats.org/officeDocument/2006/relationships/image"/><Relationship Id="rId18" Target="../media/image82.svg" Type="http://schemas.openxmlformats.org/officeDocument/2006/relationships/image"/><Relationship Id="rId19" Target="../media/image83.png" Type="http://schemas.openxmlformats.org/officeDocument/2006/relationships/image"/><Relationship Id="rId2" Target="../notesSlides/notesSlide20.xml" Type="http://schemas.openxmlformats.org/officeDocument/2006/relationships/notesSlid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notesSlides/notesSlide21.xml" Type="http://schemas.openxmlformats.org/officeDocument/2006/relationships/notesSlid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86.png" Type="http://schemas.openxmlformats.org/officeDocument/2006/relationships/image"/><Relationship Id="rId8" Target="../media/image87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81.png" Type="http://schemas.openxmlformats.org/officeDocument/2006/relationships/image"/><Relationship Id="rId18" Target="../media/image82.svg" Type="http://schemas.openxmlformats.org/officeDocument/2006/relationships/image"/><Relationship Id="rId19" Target="../media/image88.png" Type="http://schemas.openxmlformats.org/officeDocument/2006/relationships/image"/><Relationship Id="rId2" Target="../notesSlides/notesSlide22.xml" Type="http://schemas.openxmlformats.org/officeDocument/2006/relationships/notesSlide"/><Relationship Id="rId3" Target="../media/image74.png" Type="http://schemas.openxmlformats.org/officeDocument/2006/relationships/image"/><Relationship Id="rId4" Target="../media/image75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notesSlides/notesSlide23.xml" Type="http://schemas.openxmlformats.org/officeDocument/2006/relationships/notesSlid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86.png" Type="http://schemas.openxmlformats.org/officeDocument/2006/relationships/image"/><Relationship Id="rId8" Target="../media/image87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89.png" Type="http://schemas.openxmlformats.org/officeDocument/2006/relationships/image"/><Relationship Id="rId2" Target="../notesSlides/notesSlide24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9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91.png" Type="http://schemas.openxmlformats.org/officeDocument/2006/relationships/image"/><Relationship Id="rId2" Target="../notesSlides/notesSlide26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9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9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9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95.png" Type="http://schemas.openxmlformats.org/officeDocument/2006/relationships/image"/><Relationship Id="rId2" Target="../notesSlides/notesSlide30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96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9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98.png" Type="http://schemas.openxmlformats.org/officeDocument/2006/relationships/image"/><Relationship Id="rId2" Target="../notesSlides/notesSlide33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notesSlides/notesSlide34.xml" Type="http://schemas.openxmlformats.org/officeDocument/2006/relationships/notesSlide"/><Relationship Id="rId3" Target="../media/image84.png" Type="http://schemas.openxmlformats.org/officeDocument/2006/relationships/image"/><Relationship Id="rId4" Target="../media/image8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86.png" Type="http://schemas.openxmlformats.org/officeDocument/2006/relationships/image"/><Relationship Id="rId8" Target="../media/image87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99.png" Type="http://schemas.openxmlformats.org/officeDocument/2006/relationships/image"/><Relationship Id="rId2" Target="../notesSlides/notesSlide35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notesSlides/notesSlide36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11" Target="../media/image100.png" Type="http://schemas.openxmlformats.org/officeDocument/2006/relationships/image"/><Relationship Id="rId2" Target="../notesSlides/notesSlide37.xml" Type="http://schemas.openxmlformats.org/officeDocument/2006/relationships/notesSlid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58.png" Type="http://schemas.openxmlformats.org/officeDocument/2006/relationships/image"/><Relationship Id="rId8" Target="../media/image59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notesSlides/notesSlide38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9.xml" Type="http://schemas.openxmlformats.org/officeDocument/2006/relationships/notesSlide"/><Relationship Id="rId3" Target="../media/image101.png" Type="http://schemas.openxmlformats.org/officeDocument/2006/relationships/image"/><Relationship Id="rId4" Target="../media/image102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03.png" Type="http://schemas.openxmlformats.org/officeDocument/2006/relationships/image"/><Relationship Id="rId8" Target="../media/image10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34.png" Type="http://schemas.openxmlformats.org/officeDocument/2006/relationships/image"/><Relationship Id="rId14" Target="../media/image35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6.png" Type="http://schemas.openxmlformats.org/officeDocument/2006/relationships/image"/><Relationship Id="rId8" Target="../media/image37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1540" y="-421400"/>
            <a:ext cx="3164712" cy="4992192"/>
          </a:xfrm>
          <a:custGeom>
            <a:avLst/>
            <a:gdLst/>
            <a:ahLst/>
            <a:cxnLst/>
            <a:rect r="r" b="b" t="t" l="l"/>
            <a:pathLst>
              <a:path h="4992192" w="3164712">
                <a:moveTo>
                  <a:pt x="0" y="0"/>
                </a:moveTo>
                <a:lnTo>
                  <a:pt x="3164712" y="0"/>
                </a:lnTo>
                <a:lnTo>
                  <a:pt x="3164712" y="4992192"/>
                </a:lnTo>
                <a:lnTo>
                  <a:pt x="0" y="499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415844" y="5658590"/>
            <a:ext cx="8044690" cy="8264319"/>
          </a:xfrm>
          <a:custGeom>
            <a:avLst/>
            <a:gdLst/>
            <a:ahLst/>
            <a:cxnLst/>
            <a:rect r="r" b="b" t="t" l="l"/>
            <a:pathLst>
              <a:path h="8264319" w="8044690">
                <a:moveTo>
                  <a:pt x="0" y="0"/>
                </a:moveTo>
                <a:lnTo>
                  <a:pt x="8044690" y="0"/>
                </a:lnTo>
                <a:lnTo>
                  <a:pt x="8044690" y="8264318"/>
                </a:lnTo>
                <a:lnTo>
                  <a:pt x="0" y="82643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83182" y="1028700"/>
            <a:ext cx="9389312" cy="1682833"/>
            <a:chOff x="0" y="0"/>
            <a:chExt cx="12519083" cy="224377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66577" y="-38100"/>
              <a:ext cx="12452506" cy="965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19"/>
                </a:lnSpc>
              </a:pPr>
              <a:r>
                <a:rPr lang="en-US" b="true" sz="4599">
                  <a:solidFill>
                    <a:srgbClr val="38383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EchoDrop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75453"/>
              <a:ext cx="1245250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>
                  <a:solidFill>
                    <a:srgbClr val="383838"/>
                  </a:solidFill>
                  <a:latin typeface="Lato"/>
                  <a:ea typeface="Lato"/>
                  <a:cs typeface="Lato"/>
                  <a:sym typeface="Lato"/>
                </a:rPr>
                <a:t>A Prototype Multi-Platform Scheduled Messaging System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1303978"/>
              <a:ext cx="11843971" cy="0"/>
            </a:xfrm>
            <a:prstGeom prst="line">
              <a:avLst/>
            </a:prstGeom>
            <a:ln cap="rnd" w="25400">
              <a:solidFill>
                <a:srgbClr val="2E7DF4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69136" y="2407036"/>
            <a:ext cx="7607339" cy="7607339"/>
          </a:xfrm>
          <a:custGeom>
            <a:avLst/>
            <a:gdLst/>
            <a:ahLst/>
            <a:cxnLst/>
            <a:rect r="r" b="b" t="t" l="l"/>
            <a:pathLst>
              <a:path h="7607339" w="7607339">
                <a:moveTo>
                  <a:pt x="0" y="0"/>
                </a:moveTo>
                <a:lnTo>
                  <a:pt x="7607339" y="0"/>
                </a:lnTo>
                <a:lnTo>
                  <a:pt x="7607339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3331813"/>
            <a:ext cx="10205433" cy="578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99"/>
              </a:lnSpc>
            </a:pPr>
            <a:r>
              <a:rPr lang="en-US" sz="4249">
                <a:solidFill>
                  <a:srgbClr val="383838"/>
                </a:solidFill>
                <a:latin typeface="Poppins"/>
                <a:ea typeface="Poppins"/>
                <a:cs typeface="Poppins"/>
                <a:sym typeface="Poppins"/>
              </a:rPr>
              <a:t>Presented By: </a:t>
            </a:r>
            <a:r>
              <a:rPr lang="en-US" b="true" sz="4249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Parth Dilipbhai Patel</a:t>
            </a:r>
          </a:p>
          <a:p>
            <a:pPr algn="l">
              <a:lnSpc>
                <a:spcPts val="5099"/>
              </a:lnSpc>
            </a:pPr>
          </a:p>
          <a:p>
            <a:pPr algn="l">
              <a:lnSpc>
                <a:spcPts val="5099"/>
              </a:lnSpc>
            </a:pPr>
            <a:r>
              <a:rPr lang="en-US" sz="4249">
                <a:solidFill>
                  <a:srgbClr val="383838"/>
                </a:solidFill>
                <a:latin typeface="Poppins"/>
                <a:ea typeface="Poppins"/>
                <a:cs typeface="Poppins"/>
                <a:sym typeface="Poppins"/>
              </a:rPr>
              <a:t>Semester: </a:t>
            </a:r>
            <a:r>
              <a:rPr lang="en-US" b="true" sz="4249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  <a:r>
              <a:rPr lang="en-US" b="true" sz="4249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th</a:t>
            </a:r>
            <a:r>
              <a:rPr lang="en-US" sz="4249">
                <a:solidFill>
                  <a:srgbClr val="383838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5099"/>
              </a:lnSpc>
            </a:pPr>
          </a:p>
          <a:p>
            <a:pPr algn="l">
              <a:lnSpc>
                <a:spcPts val="5099"/>
              </a:lnSpc>
            </a:pPr>
            <a:r>
              <a:rPr lang="en-US" sz="4249">
                <a:solidFill>
                  <a:srgbClr val="383838"/>
                </a:solidFill>
                <a:latin typeface="Poppins"/>
                <a:ea typeface="Poppins"/>
                <a:cs typeface="Poppins"/>
                <a:sym typeface="Poppins"/>
              </a:rPr>
              <a:t>Guided By: </a:t>
            </a:r>
            <a:r>
              <a:rPr lang="en-US" b="true" sz="4249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Mrs. Jyotsna Bhubanesh</a:t>
            </a:r>
          </a:p>
          <a:p>
            <a:pPr algn="l">
              <a:lnSpc>
                <a:spcPts val="5099"/>
              </a:lnSpc>
            </a:pPr>
          </a:p>
          <a:p>
            <a:pPr algn="l">
              <a:lnSpc>
                <a:spcPts val="5099"/>
              </a:lnSpc>
            </a:pPr>
            <a:r>
              <a:rPr lang="en-US" sz="4249">
                <a:solidFill>
                  <a:srgbClr val="383838"/>
                </a:solidFill>
                <a:latin typeface="Poppins"/>
                <a:ea typeface="Poppins"/>
                <a:cs typeface="Poppins"/>
                <a:sym typeface="Poppins"/>
              </a:rPr>
              <a:t>Organization: </a:t>
            </a:r>
            <a:r>
              <a:rPr lang="en-US" b="true" sz="4249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R.K. DESAI ACHCHHARIWALA COLLEGE OF COMPUTER &amp; APPLIED SCIENCES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277025" y="1747175"/>
            <a:ext cx="597450" cy="535650"/>
            <a:chOff x="0" y="0"/>
            <a:chExt cx="796600" cy="714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7706775" y="2943725"/>
            <a:ext cx="449250" cy="535650"/>
            <a:chOff x="0" y="0"/>
            <a:chExt cx="599000" cy="714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39525" y="6479825"/>
            <a:ext cx="449250" cy="535650"/>
            <a:chOff x="0" y="0"/>
            <a:chExt cx="599000" cy="714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1708" y="1662428"/>
            <a:ext cx="2808154" cy="2636638"/>
          </a:xfrm>
          <a:custGeom>
            <a:avLst/>
            <a:gdLst/>
            <a:ahLst/>
            <a:cxnLst/>
            <a:rect r="r" b="b" t="t" l="l"/>
            <a:pathLst>
              <a:path h="2636638" w="2808154">
                <a:moveTo>
                  <a:pt x="0" y="0"/>
                </a:moveTo>
                <a:lnTo>
                  <a:pt x="2808154" y="0"/>
                </a:lnTo>
                <a:lnTo>
                  <a:pt x="280815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6346" y="7930586"/>
            <a:ext cx="3036204" cy="3797678"/>
          </a:xfrm>
          <a:custGeom>
            <a:avLst/>
            <a:gdLst/>
            <a:ahLst/>
            <a:cxnLst/>
            <a:rect r="r" b="b" t="t" l="l"/>
            <a:pathLst>
              <a:path h="3797678" w="3036204">
                <a:moveTo>
                  <a:pt x="0" y="0"/>
                </a:moveTo>
                <a:lnTo>
                  <a:pt x="3036204" y="0"/>
                </a:lnTo>
                <a:lnTo>
                  <a:pt x="3036204" y="3797678"/>
                </a:lnTo>
                <a:lnTo>
                  <a:pt x="0" y="379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9975" y="2828025"/>
            <a:ext cx="449250" cy="535650"/>
            <a:chOff x="0" y="0"/>
            <a:chExt cx="599000" cy="714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35223" y="565421"/>
            <a:ext cx="513829" cy="422260"/>
          </a:xfrm>
          <a:custGeom>
            <a:avLst/>
            <a:gdLst/>
            <a:ahLst/>
            <a:cxnLst/>
            <a:rect r="r" b="b" t="t" l="l"/>
            <a:pathLst>
              <a:path h="422260" w="513829">
                <a:moveTo>
                  <a:pt x="0" y="0"/>
                </a:moveTo>
                <a:lnTo>
                  <a:pt x="513829" y="0"/>
                </a:lnTo>
                <a:lnTo>
                  <a:pt x="513829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8046" y="8660572"/>
            <a:ext cx="747178" cy="524042"/>
          </a:xfrm>
          <a:custGeom>
            <a:avLst/>
            <a:gdLst/>
            <a:ahLst/>
            <a:cxnLst/>
            <a:rect r="r" b="b" t="t" l="l"/>
            <a:pathLst>
              <a:path h="524042" w="747178">
                <a:moveTo>
                  <a:pt x="0" y="0"/>
                </a:moveTo>
                <a:lnTo>
                  <a:pt x="747178" y="0"/>
                </a:lnTo>
                <a:lnTo>
                  <a:pt x="747178" y="524042"/>
                </a:lnTo>
                <a:lnTo>
                  <a:pt x="0" y="5240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69387" y="189187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207225" y="1504185"/>
            <a:ext cx="13427998" cy="669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6" indent="-377823" lvl="1">
              <a:lnSpc>
                <a:spcPts val="4829"/>
              </a:lnSpc>
              <a:buFont typeface="Arial"/>
              <a:buChar char="•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Project Scope &amp; Current Limitations</a:t>
            </a:r>
          </a:p>
          <a:p>
            <a:pPr algn="l" marL="755646" indent="-377823" lvl="1">
              <a:lnSpc>
                <a:spcPts val="4829"/>
              </a:lnSpc>
              <a:buAutoNum type="arabicPeriod" startAt="1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Authentication: </a:t>
            </a:r>
            <a:r>
              <a:rPr lang="en-US" sz="34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Google OAuth configured for test users only</a:t>
            </a:r>
          </a:p>
          <a:p>
            <a:pPr algn="l" marL="755646" indent="-377823" lvl="1">
              <a:lnSpc>
                <a:spcPts val="4829"/>
              </a:lnSpc>
              <a:buAutoNum type="arabicPeriod" startAt="1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Messaging: </a:t>
            </a:r>
            <a:r>
              <a:rPr lang="en-US" sz="34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Twilio trial account limits messages to verified numbers only</a:t>
            </a:r>
          </a:p>
          <a:p>
            <a:pPr algn="l" marL="755646" indent="-377823" lvl="1">
              <a:lnSpc>
                <a:spcPts val="4829"/>
              </a:lnSpc>
              <a:buAutoNum type="arabicPeriod" startAt="1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Deployment: </a:t>
            </a:r>
            <a:r>
              <a:rPr lang="en-US" sz="34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Local development environment (not deployed to production)</a:t>
            </a:r>
          </a:p>
          <a:p>
            <a:pPr algn="l" marL="755646" indent="-377823" lvl="1">
              <a:lnSpc>
                <a:spcPts val="4829"/>
              </a:lnSpc>
              <a:buAutoNum type="arabicPeriod" startAt="1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Purpose: </a:t>
            </a:r>
            <a:r>
              <a:rPr lang="en-US" sz="34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Functional prototype demonstrating core architecture and capabilities</a:t>
            </a:r>
          </a:p>
          <a:p>
            <a:pPr algn="l">
              <a:lnSpc>
                <a:spcPts val="4829"/>
              </a:lnSpc>
            </a:pPr>
          </a:p>
          <a:p>
            <a:pPr algn="l">
              <a:lnSpc>
                <a:spcPts val="4829"/>
              </a:lnSpc>
            </a:pPr>
            <a:r>
              <a:rPr lang="en-US" sz="34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These limitations are expected for a academic prototype and can be addressed with production resources and budget.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27725" y="7479825"/>
            <a:ext cx="597450" cy="535650"/>
            <a:chOff x="0" y="0"/>
            <a:chExt cx="796600" cy="714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224475" y="4079525"/>
            <a:ext cx="449250" cy="535650"/>
            <a:chOff x="0" y="0"/>
            <a:chExt cx="599000" cy="714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986969" y="757967"/>
            <a:ext cx="263490" cy="395868"/>
          </a:xfrm>
          <a:custGeom>
            <a:avLst/>
            <a:gdLst/>
            <a:ahLst/>
            <a:cxnLst/>
            <a:rect r="r" b="b" t="t" l="l"/>
            <a:pathLst>
              <a:path h="395868" w="263490">
                <a:moveTo>
                  <a:pt x="0" y="0"/>
                </a:moveTo>
                <a:lnTo>
                  <a:pt x="263490" y="0"/>
                </a:lnTo>
                <a:lnTo>
                  <a:pt x="26349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06179" y="757967"/>
            <a:ext cx="268230" cy="395868"/>
          </a:xfrm>
          <a:custGeom>
            <a:avLst/>
            <a:gdLst/>
            <a:ahLst/>
            <a:cxnLst/>
            <a:rect r="r" b="b" t="t" l="l"/>
            <a:pathLst>
              <a:path h="395868" w="268230">
                <a:moveTo>
                  <a:pt x="0" y="0"/>
                </a:moveTo>
                <a:lnTo>
                  <a:pt x="268230" y="0"/>
                </a:lnTo>
                <a:lnTo>
                  <a:pt x="26823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224225" y="1253025"/>
            <a:ext cx="597450" cy="535650"/>
            <a:chOff x="0" y="0"/>
            <a:chExt cx="796600" cy="714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329196" y="7573362"/>
            <a:ext cx="747178" cy="524042"/>
          </a:xfrm>
          <a:custGeom>
            <a:avLst/>
            <a:gdLst/>
            <a:ahLst/>
            <a:cxnLst/>
            <a:rect r="r" b="b" t="t" l="l"/>
            <a:pathLst>
              <a:path h="524042" w="747178">
                <a:moveTo>
                  <a:pt x="0" y="0"/>
                </a:moveTo>
                <a:lnTo>
                  <a:pt x="747178" y="0"/>
                </a:lnTo>
                <a:lnTo>
                  <a:pt x="747178" y="524042"/>
                </a:lnTo>
                <a:lnTo>
                  <a:pt x="0" y="5240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52493" y="2534100"/>
            <a:ext cx="7739580" cy="6673662"/>
          </a:xfrm>
          <a:custGeom>
            <a:avLst/>
            <a:gdLst/>
            <a:ahLst/>
            <a:cxnLst/>
            <a:rect r="r" b="b" t="t" l="l"/>
            <a:pathLst>
              <a:path h="6673662" w="7739580">
                <a:moveTo>
                  <a:pt x="0" y="0"/>
                </a:moveTo>
                <a:lnTo>
                  <a:pt x="7739580" y="0"/>
                </a:lnTo>
                <a:lnTo>
                  <a:pt x="7739580" y="6673662"/>
                </a:lnTo>
                <a:lnTo>
                  <a:pt x="0" y="66736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541333" y="16346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243381" y="4405625"/>
            <a:ext cx="9186669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Tech Stack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54384" y="2662550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15844" y="5658590"/>
            <a:ext cx="8044690" cy="8264319"/>
          </a:xfrm>
          <a:custGeom>
            <a:avLst/>
            <a:gdLst/>
            <a:ahLst/>
            <a:cxnLst/>
            <a:rect r="r" b="b" t="t" l="l"/>
            <a:pathLst>
              <a:path h="8264319" w="8044690">
                <a:moveTo>
                  <a:pt x="0" y="0"/>
                </a:moveTo>
                <a:lnTo>
                  <a:pt x="8044690" y="0"/>
                </a:lnTo>
                <a:lnTo>
                  <a:pt x="8044690" y="8264318"/>
                </a:lnTo>
                <a:lnTo>
                  <a:pt x="0" y="8264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09512" y="-4178576"/>
            <a:ext cx="8212556" cy="8580722"/>
          </a:xfrm>
          <a:custGeom>
            <a:avLst/>
            <a:gdLst/>
            <a:ahLst/>
            <a:cxnLst/>
            <a:rect r="r" b="b" t="t" l="l"/>
            <a:pathLst>
              <a:path h="8580722" w="8212556">
                <a:moveTo>
                  <a:pt x="0" y="0"/>
                </a:moveTo>
                <a:lnTo>
                  <a:pt x="8212556" y="0"/>
                </a:lnTo>
                <a:lnTo>
                  <a:pt x="8212556" y="8580722"/>
                </a:lnTo>
                <a:lnTo>
                  <a:pt x="0" y="8580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42772" y="7813046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39525" y="5932625"/>
            <a:ext cx="449250" cy="535650"/>
            <a:chOff x="0" y="0"/>
            <a:chExt cx="5990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7083869" y="893731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38283" y="5037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083875" y="3569425"/>
            <a:ext cx="597450" cy="535650"/>
            <a:chOff x="0" y="0"/>
            <a:chExt cx="796600" cy="714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966675" y="3215952"/>
            <a:ext cx="4167750" cy="330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Angular 17 (Standalone Components)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TypeScript, HTML, SCSS</a:t>
            </a:r>
          </a:p>
          <a:p>
            <a:pPr algn="l" marL="690879" indent="-345439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RxJS, Bootstrap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60119" y="3215952"/>
            <a:ext cx="4167750" cy="165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Node.js, Express.js</a:t>
            </a:r>
          </a:p>
          <a:p>
            <a:pPr algn="l" marL="690879" indent="-345439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Mongo DB with Mongoose ODM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53575" y="3215952"/>
            <a:ext cx="4167750" cy="441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Twilio API (SMS &amp; WhatsApp)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Gmail API (OAuth 2.0 for Emails)</a:t>
            </a:r>
          </a:p>
          <a:p>
            <a:pPr algn="l" marL="690877" indent="-345439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JWT for Authentication</a:t>
            </a:r>
          </a:p>
          <a:p>
            <a:pPr algn="l" marL="690879" indent="-345439" lvl="1">
              <a:lnSpc>
                <a:spcPts val="4415"/>
              </a:lnSpc>
              <a:buFont typeface="Arial"/>
              <a:buChar char="•"/>
            </a:pPr>
            <a:r>
              <a:rPr lang="en-US" sz="3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Passport.js for Google OAuth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66675" y="1651848"/>
            <a:ext cx="41677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60125" y="1651848"/>
            <a:ext cx="416775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53575" y="1651848"/>
            <a:ext cx="416775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Services &amp; APIs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586560" y="1686766"/>
            <a:ext cx="9910240" cy="7521472"/>
          </a:xfrm>
          <a:custGeom>
            <a:avLst/>
            <a:gdLst/>
            <a:ahLst/>
            <a:cxnLst/>
            <a:rect r="r" b="b" t="t" l="l"/>
            <a:pathLst>
              <a:path h="7521472" w="9910240">
                <a:moveTo>
                  <a:pt x="0" y="0"/>
                </a:moveTo>
                <a:lnTo>
                  <a:pt x="9910240" y="0"/>
                </a:lnTo>
                <a:lnTo>
                  <a:pt x="9910240" y="7521472"/>
                </a:lnTo>
                <a:lnTo>
                  <a:pt x="0" y="7521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09610" y="1623270"/>
            <a:ext cx="1914574" cy="600604"/>
          </a:xfrm>
          <a:custGeom>
            <a:avLst/>
            <a:gdLst/>
            <a:ahLst/>
            <a:cxnLst/>
            <a:rect r="r" b="b" t="t" l="l"/>
            <a:pathLst>
              <a:path h="600604" w="1914574">
                <a:moveTo>
                  <a:pt x="0" y="0"/>
                </a:moveTo>
                <a:lnTo>
                  <a:pt x="1914574" y="0"/>
                </a:lnTo>
                <a:lnTo>
                  <a:pt x="1914574" y="600604"/>
                </a:lnTo>
                <a:lnTo>
                  <a:pt x="0" y="600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92672" y="6508896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163425" y="2727575"/>
            <a:ext cx="449250" cy="535650"/>
            <a:chOff x="0" y="0"/>
            <a:chExt cx="5990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098319" y="106946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21983" y="56721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773625" y="8067975"/>
            <a:ext cx="597450" cy="535650"/>
            <a:chOff x="0" y="0"/>
            <a:chExt cx="796600" cy="714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90600" y="2940839"/>
            <a:ext cx="10091176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600" y="978100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3389951" y="3923315"/>
            <a:ext cx="5275787" cy="5380425"/>
          </a:xfrm>
          <a:custGeom>
            <a:avLst/>
            <a:gdLst/>
            <a:ahLst/>
            <a:cxnLst/>
            <a:rect r="r" b="b" t="t" l="l"/>
            <a:pathLst>
              <a:path h="5380425" w="5275787">
                <a:moveTo>
                  <a:pt x="0" y="0"/>
                </a:moveTo>
                <a:lnTo>
                  <a:pt x="5275788" y="0"/>
                </a:lnTo>
                <a:lnTo>
                  <a:pt x="5275788" y="5380426"/>
                </a:lnTo>
                <a:lnTo>
                  <a:pt x="0" y="5380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7317" y="-102687"/>
            <a:ext cx="5181747" cy="4796070"/>
          </a:xfrm>
          <a:custGeom>
            <a:avLst/>
            <a:gdLst/>
            <a:ahLst/>
            <a:cxnLst/>
            <a:rect r="r" b="b" t="t" l="l"/>
            <a:pathLst>
              <a:path h="4796070" w="5181747">
                <a:moveTo>
                  <a:pt x="0" y="0"/>
                </a:moveTo>
                <a:lnTo>
                  <a:pt x="5181748" y="0"/>
                </a:lnTo>
                <a:lnTo>
                  <a:pt x="5181748" y="4796070"/>
                </a:lnTo>
                <a:lnTo>
                  <a:pt x="0" y="4796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402422" y="3273946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97775" y="2836175"/>
            <a:ext cx="449250" cy="535650"/>
            <a:chOff x="0" y="0"/>
            <a:chExt cx="5990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21019" y="453141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23675" y="7851125"/>
            <a:ext cx="597450" cy="535650"/>
            <a:chOff x="0" y="0"/>
            <a:chExt cx="796600" cy="714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6019183" y="245936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>
            <a:off x="7019208" y="2523324"/>
            <a:ext cx="0" cy="2017055"/>
          </a:xfrm>
          <a:prstGeom prst="line">
            <a:avLst/>
          </a:prstGeom>
          <a:ln cap="flat" w="47625">
            <a:solidFill>
              <a:srgbClr val="2E7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4507036" y="5268851"/>
            <a:ext cx="2512172" cy="2288854"/>
          </a:xfrm>
          <a:prstGeom prst="line">
            <a:avLst/>
          </a:prstGeom>
          <a:ln cap="flat" w="47625">
            <a:solidFill>
              <a:srgbClr val="2E7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019208" y="5268851"/>
            <a:ext cx="2574816" cy="2288854"/>
          </a:xfrm>
          <a:prstGeom prst="line">
            <a:avLst/>
          </a:prstGeom>
          <a:ln cap="flat" w="47625">
            <a:solidFill>
              <a:srgbClr val="2E7D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1313063" y="1848580"/>
            <a:ext cx="4038442" cy="55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</a:pPr>
            <a:r>
              <a:rPr lang="en-US" sz="33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(User Interface)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14160" y="4623247"/>
            <a:ext cx="4038442" cy="55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</a:pPr>
            <a:r>
              <a:rPr lang="en-US" sz="33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(Application Logic)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19208" y="3172017"/>
            <a:ext cx="4858151" cy="553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4"/>
              </a:lnSpc>
            </a:pPr>
            <a:r>
              <a:rPr lang="en-US" sz="33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(REST API / HTTP Calls)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12133" y="1661502"/>
            <a:ext cx="5814150" cy="86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Angular Frontend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3960271" y="1794852"/>
            <a:ext cx="6117873" cy="765442"/>
            <a:chOff x="0" y="0"/>
            <a:chExt cx="1611292" cy="20159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11292" cy="201598"/>
            </a:xfrm>
            <a:custGeom>
              <a:avLst/>
              <a:gdLst/>
              <a:ahLst/>
              <a:cxnLst/>
              <a:rect r="r" b="b" t="t" l="l"/>
              <a:pathLst>
                <a:path h="201598" w="1611292">
                  <a:moveTo>
                    <a:pt x="21513" y="0"/>
                  </a:moveTo>
                  <a:lnTo>
                    <a:pt x="1589779" y="0"/>
                  </a:lnTo>
                  <a:cubicBezTo>
                    <a:pt x="1595484" y="0"/>
                    <a:pt x="1600956" y="2267"/>
                    <a:pt x="1604991" y="6301"/>
                  </a:cubicBezTo>
                  <a:cubicBezTo>
                    <a:pt x="1609025" y="10335"/>
                    <a:pt x="1611292" y="15807"/>
                    <a:pt x="1611292" y="21513"/>
                  </a:cubicBezTo>
                  <a:lnTo>
                    <a:pt x="1611292" y="180085"/>
                  </a:lnTo>
                  <a:cubicBezTo>
                    <a:pt x="1611292" y="185791"/>
                    <a:pt x="1609025" y="191262"/>
                    <a:pt x="1604991" y="195297"/>
                  </a:cubicBezTo>
                  <a:cubicBezTo>
                    <a:pt x="1600956" y="199331"/>
                    <a:pt x="1595484" y="201598"/>
                    <a:pt x="1589779" y="201598"/>
                  </a:cubicBezTo>
                  <a:lnTo>
                    <a:pt x="21513" y="201598"/>
                  </a:lnTo>
                  <a:cubicBezTo>
                    <a:pt x="15807" y="201598"/>
                    <a:pt x="10335" y="199331"/>
                    <a:pt x="6301" y="195297"/>
                  </a:cubicBezTo>
                  <a:cubicBezTo>
                    <a:pt x="2267" y="191262"/>
                    <a:pt x="0" y="185791"/>
                    <a:pt x="0" y="180085"/>
                  </a:cubicBezTo>
                  <a:lnTo>
                    <a:pt x="0" y="21513"/>
                  </a:lnTo>
                  <a:cubicBezTo>
                    <a:pt x="0" y="15807"/>
                    <a:pt x="2267" y="10335"/>
                    <a:pt x="6301" y="6301"/>
                  </a:cubicBezTo>
                  <a:cubicBezTo>
                    <a:pt x="10335" y="2267"/>
                    <a:pt x="15807" y="0"/>
                    <a:pt x="21513" y="0"/>
                  </a:cubicBezTo>
                  <a:close/>
                </a:path>
              </a:pathLst>
            </a:custGeom>
            <a:solidFill>
              <a:srgbClr val="000000">
                <a:alpha val="14902"/>
              </a:srgbClr>
            </a:solidFill>
            <a:ln w="47625" cap="sq">
              <a:solidFill>
                <a:srgbClr val="000000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611292" cy="239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055589" y="4407029"/>
            <a:ext cx="7927237" cy="86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Node.js + Express Server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3055589" y="4540379"/>
            <a:ext cx="7927237" cy="765442"/>
            <a:chOff x="0" y="0"/>
            <a:chExt cx="2087832" cy="20159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87832" cy="201598"/>
            </a:xfrm>
            <a:custGeom>
              <a:avLst/>
              <a:gdLst/>
              <a:ahLst/>
              <a:cxnLst/>
              <a:rect r="r" b="b" t="t" l="l"/>
              <a:pathLst>
                <a:path h="201598" w="2087832">
                  <a:moveTo>
                    <a:pt x="16603" y="0"/>
                  </a:moveTo>
                  <a:lnTo>
                    <a:pt x="2071229" y="0"/>
                  </a:lnTo>
                  <a:cubicBezTo>
                    <a:pt x="2075633" y="0"/>
                    <a:pt x="2079855" y="1749"/>
                    <a:pt x="2082969" y="4863"/>
                  </a:cubicBezTo>
                  <a:cubicBezTo>
                    <a:pt x="2086083" y="7976"/>
                    <a:pt x="2087832" y="12199"/>
                    <a:pt x="2087832" y="16603"/>
                  </a:cubicBezTo>
                  <a:lnTo>
                    <a:pt x="2087832" y="184995"/>
                  </a:lnTo>
                  <a:cubicBezTo>
                    <a:pt x="2087832" y="189398"/>
                    <a:pt x="2086083" y="193621"/>
                    <a:pt x="2082969" y="196735"/>
                  </a:cubicBezTo>
                  <a:cubicBezTo>
                    <a:pt x="2079855" y="199849"/>
                    <a:pt x="2075633" y="201598"/>
                    <a:pt x="2071229" y="201598"/>
                  </a:cubicBezTo>
                  <a:lnTo>
                    <a:pt x="16603" y="201598"/>
                  </a:lnTo>
                  <a:cubicBezTo>
                    <a:pt x="7433" y="201598"/>
                    <a:pt x="0" y="194165"/>
                    <a:pt x="0" y="184995"/>
                  </a:cubicBezTo>
                  <a:lnTo>
                    <a:pt x="0" y="16603"/>
                  </a:lnTo>
                  <a:cubicBezTo>
                    <a:pt x="0" y="12199"/>
                    <a:pt x="1749" y="7976"/>
                    <a:pt x="4863" y="4863"/>
                  </a:cubicBezTo>
                  <a:cubicBezTo>
                    <a:pt x="7976" y="1749"/>
                    <a:pt x="12199" y="0"/>
                    <a:pt x="16603" y="0"/>
                  </a:cubicBezTo>
                  <a:close/>
                </a:path>
              </a:pathLst>
            </a:custGeom>
            <a:solidFill>
              <a:srgbClr val="000000">
                <a:alpha val="14902"/>
              </a:srgbClr>
            </a:solidFill>
            <a:ln w="47625" cap="sq">
              <a:solidFill>
                <a:srgbClr val="000000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087832" cy="239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055589" y="7481505"/>
            <a:ext cx="2902893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2799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MongoDB Atlas (Data Storage)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935657" y="7557705"/>
            <a:ext cx="3142758" cy="934443"/>
            <a:chOff x="0" y="0"/>
            <a:chExt cx="827722" cy="24610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27722" cy="246108"/>
            </a:xfrm>
            <a:custGeom>
              <a:avLst/>
              <a:gdLst/>
              <a:ahLst/>
              <a:cxnLst/>
              <a:rect r="r" b="b" t="t" l="l"/>
              <a:pathLst>
                <a:path h="246108" w="827722">
                  <a:moveTo>
                    <a:pt x="41878" y="0"/>
                  </a:moveTo>
                  <a:lnTo>
                    <a:pt x="785844" y="0"/>
                  </a:lnTo>
                  <a:cubicBezTo>
                    <a:pt x="808973" y="0"/>
                    <a:pt x="827722" y="18749"/>
                    <a:pt x="827722" y="41878"/>
                  </a:cubicBezTo>
                  <a:lnTo>
                    <a:pt x="827722" y="204230"/>
                  </a:lnTo>
                  <a:cubicBezTo>
                    <a:pt x="827722" y="227359"/>
                    <a:pt x="808973" y="246108"/>
                    <a:pt x="785844" y="246108"/>
                  </a:cubicBezTo>
                  <a:lnTo>
                    <a:pt x="41878" y="246108"/>
                  </a:lnTo>
                  <a:cubicBezTo>
                    <a:pt x="18749" y="246108"/>
                    <a:pt x="0" y="227359"/>
                    <a:pt x="0" y="204230"/>
                  </a:cubicBezTo>
                  <a:lnTo>
                    <a:pt x="0" y="41878"/>
                  </a:lnTo>
                  <a:cubicBezTo>
                    <a:pt x="0" y="18749"/>
                    <a:pt x="18749" y="0"/>
                    <a:pt x="41878" y="0"/>
                  </a:cubicBezTo>
                  <a:close/>
                </a:path>
              </a:pathLst>
            </a:custGeom>
            <a:solidFill>
              <a:srgbClr val="000000">
                <a:alpha val="14902"/>
              </a:srgbClr>
            </a:solidFill>
            <a:ln w="47625" cap="sq">
              <a:solidFill>
                <a:srgbClr val="000000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27722" cy="28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8205222" y="7481505"/>
            <a:ext cx="3014630" cy="98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b="true" sz="2799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External APIs (Twilio, Gmail)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8205222" y="7557705"/>
            <a:ext cx="3014630" cy="934443"/>
            <a:chOff x="0" y="0"/>
            <a:chExt cx="793977" cy="24610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93977" cy="246108"/>
            </a:xfrm>
            <a:custGeom>
              <a:avLst/>
              <a:gdLst/>
              <a:ahLst/>
              <a:cxnLst/>
              <a:rect r="r" b="b" t="t" l="l"/>
              <a:pathLst>
                <a:path h="246108" w="793977">
                  <a:moveTo>
                    <a:pt x="43658" y="0"/>
                  </a:moveTo>
                  <a:lnTo>
                    <a:pt x="750319" y="0"/>
                  </a:lnTo>
                  <a:cubicBezTo>
                    <a:pt x="774430" y="0"/>
                    <a:pt x="793977" y="19546"/>
                    <a:pt x="793977" y="43658"/>
                  </a:cubicBezTo>
                  <a:lnTo>
                    <a:pt x="793977" y="202450"/>
                  </a:lnTo>
                  <a:cubicBezTo>
                    <a:pt x="793977" y="214029"/>
                    <a:pt x="789377" y="225134"/>
                    <a:pt x="781190" y="233321"/>
                  </a:cubicBezTo>
                  <a:cubicBezTo>
                    <a:pt x="773002" y="241509"/>
                    <a:pt x="761897" y="246108"/>
                    <a:pt x="750319" y="246108"/>
                  </a:cubicBezTo>
                  <a:lnTo>
                    <a:pt x="43658" y="246108"/>
                  </a:lnTo>
                  <a:cubicBezTo>
                    <a:pt x="19546" y="246108"/>
                    <a:pt x="0" y="226562"/>
                    <a:pt x="0" y="202450"/>
                  </a:cubicBezTo>
                  <a:lnTo>
                    <a:pt x="0" y="43658"/>
                  </a:lnTo>
                  <a:cubicBezTo>
                    <a:pt x="0" y="19546"/>
                    <a:pt x="19546" y="0"/>
                    <a:pt x="43658" y="0"/>
                  </a:cubicBezTo>
                  <a:close/>
                </a:path>
              </a:pathLst>
            </a:custGeom>
            <a:solidFill>
              <a:srgbClr val="000000">
                <a:alpha val="14902"/>
              </a:srgbClr>
            </a:solidFill>
            <a:ln w="47625" cap="sq">
              <a:solidFill>
                <a:srgbClr val="000000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793977" cy="284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8" id="38"/>
          <p:cNvSpPr/>
          <p:nvPr/>
        </p:nvSpPr>
        <p:spPr>
          <a:xfrm flipH="true">
            <a:off x="10431593" y="2153761"/>
            <a:ext cx="1102466" cy="0"/>
          </a:xfrm>
          <a:prstGeom prst="line">
            <a:avLst/>
          </a:prstGeom>
          <a:ln cap="flat" w="47625">
            <a:solidFill>
              <a:srgbClr val="2E7DF4"/>
            </a:solidFill>
            <a:prstDash val="sysDash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 flipH="true">
            <a:off x="11219852" y="4928427"/>
            <a:ext cx="1102466" cy="0"/>
          </a:xfrm>
          <a:prstGeom prst="line">
            <a:avLst/>
          </a:prstGeom>
          <a:ln cap="flat" w="47625">
            <a:solidFill>
              <a:srgbClr val="2E7DF4"/>
            </a:solidFill>
            <a:prstDash val="sys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01075" y="8940175"/>
            <a:ext cx="449250" cy="535650"/>
            <a:chOff x="0" y="0"/>
            <a:chExt cx="599000" cy="714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8675" y="2357775"/>
            <a:ext cx="597450" cy="535650"/>
            <a:chOff x="0" y="0"/>
            <a:chExt cx="7966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908492" y="2563616"/>
            <a:ext cx="7687780" cy="6371518"/>
          </a:xfrm>
          <a:custGeom>
            <a:avLst/>
            <a:gdLst/>
            <a:ahLst/>
            <a:cxnLst/>
            <a:rect r="r" b="b" t="t" l="l"/>
            <a:pathLst>
              <a:path h="6371518" w="7687780">
                <a:moveTo>
                  <a:pt x="0" y="0"/>
                </a:moveTo>
                <a:lnTo>
                  <a:pt x="7687780" y="0"/>
                </a:lnTo>
                <a:lnTo>
                  <a:pt x="7687780" y="6371518"/>
                </a:lnTo>
                <a:lnTo>
                  <a:pt x="0" y="637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28622" y="8554296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79573" y="2012749"/>
            <a:ext cx="6904684" cy="6461180"/>
          </a:xfrm>
          <a:custGeom>
            <a:avLst/>
            <a:gdLst/>
            <a:ahLst/>
            <a:cxnLst/>
            <a:rect r="r" b="b" t="t" l="l"/>
            <a:pathLst>
              <a:path h="6461180" w="6904684">
                <a:moveTo>
                  <a:pt x="0" y="0"/>
                </a:moveTo>
                <a:lnTo>
                  <a:pt x="6904684" y="0"/>
                </a:lnTo>
                <a:lnTo>
                  <a:pt x="6904684" y="6461180"/>
                </a:lnTo>
                <a:lnTo>
                  <a:pt x="0" y="6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0600" y="4493300"/>
            <a:ext cx="10091176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0600" y="2998200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4243980" y="1621611"/>
            <a:ext cx="5910880" cy="5840504"/>
          </a:xfrm>
          <a:custGeom>
            <a:avLst/>
            <a:gdLst/>
            <a:ahLst/>
            <a:cxnLst/>
            <a:rect r="r" b="b" t="t" l="l"/>
            <a:pathLst>
              <a:path h="5840504" w="5910880">
                <a:moveTo>
                  <a:pt x="0" y="0"/>
                </a:moveTo>
                <a:lnTo>
                  <a:pt x="5910880" y="0"/>
                </a:lnTo>
                <a:lnTo>
                  <a:pt x="5910880" y="5840504"/>
                </a:lnTo>
                <a:lnTo>
                  <a:pt x="0" y="5840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69709" y="4426091"/>
            <a:ext cx="3713465" cy="4449868"/>
          </a:xfrm>
          <a:custGeom>
            <a:avLst/>
            <a:gdLst/>
            <a:ahLst/>
            <a:cxnLst/>
            <a:rect r="r" b="b" t="t" l="l"/>
            <a:pathLst>
              <a:path h="4449868" w="3713465">
                <a:moveTo>
                  <a:pt x="0" y="0"/>
                </a:moveTo>
                <a:lnTo>
                  <a:pt x="3713464" y="0"/>
                </a:lnTo>
                <a:lnTo>
                  <a:pt x="3713464" y="4449868"/>
                </a:lnTo>
                <a:lnTo>
                  <a:pt x="0" y="4449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93172" y="8756396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61325" y="4631125"/>
            <a:ext cx="449250" cy="535650"/>
            <a:chOff x="0" y="0"/>
            <a:chExt cx="5990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42219" y="267881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10733" y="5037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517225" y="5475525"/>
            <a:ext cx="597450" cy="535650"/>
            <a:chOff x="0" y="0"/>
            <a:chExt cx="796600" cy="714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3324116" y="1919534"/>
            <a:ext cx="11639767" cy="6985000"/>
          </a:xfrm>
          <a:custGeom>
            <a:avLst/>
            <a:gdLst/>
            <a:ahLst/>
            <a:cxnLst/>
            <a:rect r="r" b="b" t="t" l="l"/>
            <a:pathLst>
              <a:path h="6985000" w="11639767">
                <a:moveTo>
                  <a:pt x="0" y="0"/>
                </a:moveTo>
                <a:lnTo>
                  <a:pt x="11639768" y="0"/>
                </a:lnTo>
                <a:lnTo>
                  <a:pt x="11639768" y="6985000"/>
                </a:lnTo>
                <a:lnTo>
                  <a:pt x="0" y="69850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31425" y="933850"/>
            <a:ext cx="1522515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Data Flow Diagram Level 0 (Context Diagram)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4243980" y="1621611"/>
            <a:ext cx="5910880" cy="5840504"/>
          </a:xfrm>
          <a:custGeom>
            <a:avLst/>
            <a:gdLst/>
            <a:ahLst/>
            <a:cxnLst/>
            <a:rect r="r" b="b" t="t" l="l"/>
            <a:pathLst>
              <a:path h="5840504" w="5910880">
                <a:moveTo>
                  <a:pt x="0" y="0"/>
                </a:moveTo>
                <a:lnTo>
                  <a:pt x="5910880" y="0"/>
                </a:lnTo>
                <a:lnTo>
                  <a:pt x="5910880" y="5840504"/>
                </a:lnTo>
                <a:lnTo>
                  <a:pt x="0" y="5840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69709" y="4426091"/>
            <a:ext cx="3713465" cy="4449868"/>
          </a:xfrm>
          <a:custGeom>
            <a:avLst/>
            <a:gdLst/>
            <a:ahLst/>
            <a:cxnLst/>
            <a:rect r="r" b="b" t="t" l="l"/>
            <a:pathLst>
              <a:path h="4449868" w="3713465">
                <a:moveTo>
                  <a:pt x="0" y="0"/>
                </a:moveTo>
                <a:lnTo>
                  <a:pt x="3713464" y="0"/>
                </a:lnTo>
                <a:lnTo>
                  <a:pt x="3713464" y="4449868"/>
                </a:lnTo>
                <a:lnTo>
                  <a:pt x="0" y="44498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93172" y="8756396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61325" y="4631125"/>
            <a:ext cx="449250" cy="535650"/>
            <a:chOff x="0" y="0"/>
            <a:chExt cx="5990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42219" y="267881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10733" y="5037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517225" y="5475525"/>
            <a:ext cx="597450" cy="535650"/>
            <a:chOff x="0" y="0"/>
            <a:chExt cx="796600" cy="714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796901" y="2152201"/>
            <a:ext cx="14579898" cy="7089475"/>
          </a:xfrm>
          <a:custGeom>
            <a:avLst/>
            <a:gdLst/>
            <a:ahLst/>
            <a:cxnLst/>
            <a:rect r="r" b="b" t="t" l="l"/>
            <a:pathLst>
              <a:path h="7089475" w="14579898">
                <a:moveTo>
                  <a:pt x="0" y="0"/>
                </a:moveTo>
                <a:lnTo>
                  <a:pt x="14579898" y="0"/>
                </a:lnTo>
                <a:lnTo>
                  <a:pt x="14579898" y="7089475"/>
                </a:lnTo>
                <a:lnTo>
                  <a:pt x="0" y="708947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31425" y="933850"/>
            <a:ext cx="1522515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Data Flow Diagram Level 1 (Main Processes)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4452" y="-751300"/>
            <a:ext cx="2790586" cy="3490590"/>
          </a:xfrm>
          <a:custGeom>
            <a:avLst/>
            <a:gdLst/>
            <a:ahLst/>
            <a:cxnLst/>
            <a:rect r="r" b="b" t="t" l="l"/>
            <a:pathLst>
              <a:path h="3490590" w="2790586">
                <a:moveTo>
                  <a:pt x="0" y="0"/>
                </a:moveTo>
                <a:lnTo>
                  <a:pt x="2790586" y="0"/>
                </a:lnTo>
                <a:lnTo>
                  <a:pt x="2790586" y="3490590"/>
                </a:lnTo>
                <a:lnTo>
                  <a:pt x="0" y="3490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76441" y="4117650"/>
            <a:ext cx="3316412" cy="3369881"/>
          </a:xfrm>
          <a:custGeom>
            <a:avLst/>
            <a:gdLst/>
            <a:ahLst/>
            <a:cxnLst/>
            <a:rect r="r" b="b" t="t" l="l"/>
            <a:pathLst>
              <a:path h="3369881" w="3316412">
                <a:moveTo>
                  <a:pt x="0" y="0"/>
                </a:moveTo>
                <a:lnTo>
                  <a:pt x="3316412" y="0"/>
                </a:lnTo>
                <a:lnTo>
                  <a:pt x="3316412" y="3369882"/>
                </a:lnTo>
                <a:lnTo>
                  <a:pt x="0" y="336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66583" y="32796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512175" y="1698725"/>
            <a:ext cx="597450" cy="535650"/>
            <a:chOff x="0" y="0"/>
            <a:chExt cx="796600" cy="714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2775" y="5406851"/>
            <a:ext cx="449250" cy="535650"/>
            <a:chOff x="0" y="0"/>
            <a:chExt cx="5990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2381628" y="-969714"/>
            <a:ext cx="3889448" cy="4864954"/>
          </a:xfrm>
          <a:custGeom>
            <a:avLst/>
            <a:gdLst/>
            <a:ahLst/>
            <a:cxnLst/>
            <a:rect r="r" b="b" t="t" l="l"/>
            <a:pathLst>
              <a:path h="4864954" w="3889448">
                <a:moveTo>
                  <a:pt x="0" y="0"/>
                </a:moveTo>
                <a:lnTo>
                  <a:pt x="3889448" y="0"/>
                </a:lnTo>
                <a:lnTo>
                  <a:pt x="3889448" y="4864954"/>
                </a:lnTo>
                <a:lnTo>
                  <a:pt x="0" y="48649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169997" y="2030487"/>
            <a:ext cx="8523005" cy="8523005"/>
          </a:xfrm>
          <a:custGeom>
            <a:avLst/>
            <a:gdLst/>
            <a:ahLst/>
            <a:cxnLst/>
            <a:rect r="r" b="b" t="t" l="l"/>
            <a:pathLst>
              <a:path h="8523005" w="8523005">
                <a:moveTo>
                  <a:pt x="0" y="0"/>
                </a:moveTo>
                <a:lnTo>
                  <a:pt x="8523005" y="0"/>
                </a:lnTo>
                <a:lnTo>
                  <a:pt x="8523005" y="8523005"/>
                </a:lnTo>
                <a:lnTo>
                  <a:pt x="0" y="85230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90600" y="3578900"/>
            <a:ext cx="10009008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600" y="2184244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1741125" y="1632225"/>
            <a:ext cx="449250" cy="535650"/>
            <a:chOff x="0" y="0"/>
            <a:chExt cx="599000" cy="714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4541333" y="16346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986969" y="757967"/>
            <a:ext cx="263490" cy="395868"/>
          </a:xfrm>
          <a:custGeom>
            <a:avLst/>
            <a:gdLst/>
            <a:ahLst/>
            <a:cxnLst/>
            <a:rect r="r" b="b" t="t" l="l"/>
            <a:pathLst>
              <a:path h="395868" w="263490">
                <a:moveTo>
                  <a:pt x="0" y="0"/>
                </a:moveTo>
                <a:lnTo>
                  <a:pt x="263490" y="0"/>
                </a:lnTo>
                <a:lnTo>
                  <a:pt x="26349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206179" y="757967"/>
            <a:ext cx="268230" cy="395868"/>
          </a:xfrm>
          <a:custGeom>
            <a:avLst/>
            <a:gdLst/>
            <a:ahLst/>
            <a:cxnLst/>
            <a:rect r="r" b="b" t="t" l="l"/>
            <a:pathLst>
              <a:path h="395868" w="268230">
                <a:moveTo>
                  <a:pt x="0" y="0"/>
                </a:moveTo>
                <a:lnTo>
                  <a:pt x="268230" y="0"/>
                </a:lnTo>
                <a:lnTo>
                  <a:pt x="26823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91469" y="405521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436475" y="1410825"/>
            <a:ext cx="597450" cy="535650"/>
            <a:chOff x="0" y="0"/>
            <a:chExt cx="796600" cy="7142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01075" y="8940175"/>
            <a:ext cx="449250" cy="535650"/>
            <a:chOff x="0" y="0"/>
            <a:chExt cx="599000" cy="714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68675" y="2357775"/>
            <a:ext cx="597450" cy="535650"/>
            <a:chOff x="0" y="0"/>
            <a:chExt cx="7966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1973486"/>
            <a:ext cx="17070975" cy="589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8397" indent="-409199" lvl="1">
              <a:lnSpc>
                <a:spcPts val="5231"/>
              </a:lnSpc>
              <a:buFont typeface="Arial"/>
              <a:buChar char="•"/>
            </a:pPr>
            <a:r>
              <a:rPr lang="en-US" sz="379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🔐 </a:t>
            </a:r>
            <a:r>
              <a:rPr lang="en-US" b="true" sz="3790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Secure JWT Authentication &amp; Google OAuth 2.0</a:t>
            </a:r>
          </a:p>
          <a:p>
            <a:pPr algn="l">
              <a:lnSpc>
                <a:spcPts val="2129"/>
              </a:lnSpc>
            </a:pPr>
          </a:p>
          <a:p>
            <a:pPr algn="l" marL="818397" indent="-409199" lvl="1">
              <a:lnSpc>
                <a:spcPts val="5231"/>
              </a:lnSpc>
              <a:buFont typeface="Arial"/>
              <a:buChar char="•"/>
            </a:pPr>
            <a:r>
              <a:rPr lang="en-US" sz="379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📅 </a:t>
            </a:r>
            <a:r>
              <a:rPr lang="en-US" b="true" sz="3790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Intuitive DateTime Scheduling Interface</a:t>
            </a:r>
          </a:p>
          <a:p>
            <a:pPr algn="l">
              <a:lnSpc>
                <a:spcPts val="2129"/>
              </a:lnSpc>
            </a:pPr>
          </a:p>
          <a:p>
            <a:pPr algn="l" marL="818397" indent="-409199" lvl="1">
              <a:lnSpc>
                <a:spcPts val="5231"/>
              </a:lnSpc>
              <a:buFont typeface="Arial"/>
              <a:buChar char="•"/>
            </a:pPr>
            <a:r>
              <a:rPr lang="en-US" sz="379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📊 </a:t>
            </a:r>
            <a:r>
              <a:rPr lang="en-US" b="true" sz="3790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Real-Time Message Status Tracking</a:t>
            </a:r>
            <a:r>
              <a:rPr lang="en-US" sz="379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(Pending, Processing, Sent, Failed)</a:t>
            </a:r>
          </a:p>
          <a:p>
            <a:pPr algn="l">
              <a:lnSpc>
                <a:spcPts val="2129"/>
              </a:lnSpc>
            </a:pPr>
          </a:p>
          <a:p>
            <a:pPr algn="l" marL="818397" indent="-409199" lvl="1">
              <a:lnSpc>
                <a:spcPts val="5231"/>
              </a:lnSpc>
              <a:buFont typeface="Arial"/>
              <a:buChar char="•"/>
            </a:pPr>
            <a:r>
              <a:rPr lang="en-US" sz="379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✏️ </a:t>
            </a:r>
            <a:r>
              <a:rPr lang="en-US" b="true" sz="3790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CRUD Operations on Pending Messages</a:t>
            </a:r>
          </a:p>
          <a:p>
            <a:pPr algn="l">
              <a:lnSpc>
                <a:spcPts val="2129"/>
              </a:lnSpc>
            </a:pPr>
          </a:p>
          <a:p>
            <a:pPr algn="l" marL="818397" indent="-409199" lvl="1">
              <a:lnSpc>
                <a:spcPts val="5231"/>
              </a:lnSpc>
              <a:buFont typeface="Arial"/>
              <a:buChar char="•"/>
            </a:pPr>
            <a:r>
              <a:rPr lang="en-US" sz="379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📋 </a:t>
            </a:r>
            <a:r>
              <a:rPr lang="en-US" b="true" sz="3790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Detailed Delivery Logs &amp; History</a:t>
            </a:r>
          </a:p>
          <a:p>
            <a:pPr algn="l">
              <a:lnSpc>
                <a:spcPts val="2129"/>
              </a:lnSpc>
            </a:pPr>
          </a:p>
          <a:p>
            <a:pPr algn="l" marL="818397" indent="-409199" lvl="1">
              <a:lnSpc>
                <a:spcPts val="5231"/>
              </a:lnSpc>
              <a:buFont typeface="Arial"/>
              <a:buChar char="•"/>
            </a:pPr>
            <a:r>
              <a:rPr lang="en-US" sz="379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⚡ </a:t>
            </a:r>
            <a:r>
              <a:rPr lang="en-US" b="true" sz="3790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Responsive Angular UI with Modern Design</a:t>
            </a:r>
          </a:p>
          <a:p>
            <a:pPr algn="l">
              <a:lnSpc>
                <a:spcPts val="5231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928622" y="8554296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54616" y="2093116"/>
            <a:ext cx="6904684" cy="6461180"/>
          </a:xfrm>
          <a:custGeom>
            <a:avLst/>
            <a:gdLst/>
            <a:ahLst/>
            <a:cxnLst/>
            <a:rect r="r" b="b" t="t" l="l"/>
            <a:pathLst>
              <a:path h="6461180" w="6904684">
                <a:moveTo>
                  <a:pt x="0" y="0"/>
                </a:moveTo>
                <a:lnTo>
                  <a:pt x="6904684" y="0"/>
                </a:lnTo>
                <a:lnTo>
                  <a:pt x="6904684" y="6461180"/>
                </a:lnTo>
                <a:lnTo>
                  <a:pt x="0" y="646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27725" y="7479825"/>
            <a:ext cx="597450" cy="535650"/>
            <a:chOff x="0" y="0"/>
            <a:chExt cx="796600" cy="714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255760" y="8949810"/>
            <a:ext cx="2368028" cy="516386"/>
          </a:xfrm>
          <a:custGeom>
            <a:avLst/>
            <a:gdLst/>
            <a:ahLst/>
            <a:cxnLst/>
            <a:rect r="r" b="b" t="t" l="l"/>
            <a:pathLst>
              <a:path h="516386" w="2368028">
                <a:moveTo>
                  <a:pt x="0" y="0"/>
                </a:moveTo>
                <a:lnTo>
                  <a:pt x="2368028" y="0"/>
                </a:lnTo>
                <a:lnTo>
                  <a:pt x="2368028" y="516386"/>
                </a:lnTo>
                <a:lnTo>
                  <a:pt x="0" y="5163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1540" y="-421400"/>
            <a:ext cx="3164712" cy="4992192"/>
          </a:xfrm>
          <a:custGeom>
            <a:avLst/>
            <a:gdLst/>
            <a:ahLst/>
            <a:cxnLst/>
            <a:rect r="r" b="b" t="t" l="l"/>
            <a:pathLst>
              <a:path h="4992192" w="3164712">
                <a:moveTo>
                  <a:pt x="0" y="0"/>
                </a:moveTo>
                <a:lnTo>
                  <a:pt x="3164712" y="0"/>
                </a:lnTo>
                <a:lnTo>
                  <a:pt x="3164712" y="4992192"/>
                </a:lnTo>
                <a:lnTo>
                  <a:pt x="0" y="499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24625" y="1594775"/>
            <a:ext cx="597450" cy="535650"/>
            <a:chOff x="0" y="0"/>
            <a:chExt cx="796600" cy="714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554375" y="2791325"/>
            <a:ext cx="449250" cy="535650"/>
            <a:chOff x="0" y="0"/>
            <a:chExt cx="599000" cy="714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7317487" y="878302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4108678" y="3163814"/>
            <a:ext cx="5803567" cy="5876762"/>
          </a:xfrm>
          <a:custGeom>
            <a:avLst/>
            <a:gdLst/>
            <a:ahLst/>
            <a:cxnLst/>
            <a:rect r="r" b="b" t="t" l="l"/>
            <a:pathLst>
              <a:path h="5876762" w="5803567">
                <a:moveTo>
                  <a:pt x="0" y="0"/>
                </a:moveTo>
                <a:lnTo>
                  <a:pt x="5803568" y="0"/>
                </a:lnTo>
                <a:lnTo>
                  <a:pt x="5803568" y="5876762"/>
                </a:lnTo>
                <a:lnTo>
                  <a:pt x="0" y="5876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8771" y="650167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52999" y="1676986"/>
            <a:ext cx="5395749" cy="7531029"/>
          </a:xfrm>
          <a:custGeom>
            <a:avLst/>
            <a:gdLst/>
            <a:ahLst/>
            <a:cxnLst/>
            <a:rect r="r" b="b" t="t" l="l"/>
            <a:pathLst>
              <a:path h="7531029" w="5395749">
                <a:moveTo>
                  <a:pt x="0" y="0"/>
                </a:moveTo>
                <a:lnTo>
                  <a:pt x="5395749" y="0"/>
                </a:lnTo>
                <a:lnTo>
                  <a:pt x="5395749" y="7531029"/>
                </a:lnTo>
                <a:lnTo>
                  <a:pt x="0" y="75310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1425" y="914800"/>
            <a:ext cx="15225150" cy="102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0232" y="2535275"/>
            <a:ext cx="158466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80559" y="2502202"/>
            <a:ext cx="1286550" cy="9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50232" y="6102195"/>
            <a:ext cx="11499756" cy="2583743"/>
            <a:chOff x="0" y="0"/>
            <a:chExt cx="15333008" cy="344499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2112881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b="true" sz="6000">
                  <a:solidFill>
                    <a:srgbClr val="FF6E6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03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973769" y="-66675"/>
              <a:ext cx="1715400" cy="1265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b="true" sz="6000">
                  <a:solidFill>
                    <a:srgbClr val="FF6E6B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04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339850"/>
              <a:ext cx="7272282" cy="1104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23"/>
                </a:lnSpc>
              </a:pPr>
              <a:r>
                <a:rPr lang="en-US" b="true" sz="4800">
                  <a:solidFill>
                    <a:srgbClr val="38383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Tech Stack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8973769" y="1222745"/>
              <a:ext cx="6359239" cy="2222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23"/>
                </a:lnSpc>
              </a:pPr>
              <a:r>
                <a:rPr lang="en-US" b="true" sz="4800">
                  <a:solidFill>
                    <a:srgbClr val="383838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System Architecture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250232" y="3571346"/>
            <a:ext cx="6106742" cy="86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Acknowledgement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980559" y="3516482"/>
            <a:ext cx="4769429" cy="170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Int</a:t>
            </a: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roduction &amp; Objective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4452" y="-751300"/>
            <a:ext cx="2790586" cy="3490590"/>
          </a:xfrm>
          <a:custGeom>
            <a:avLst/>
            <a:gdLst/>
            <a:ahLst/>
            <a:cxnLst/>
            <a:rect r="r" b="b" t="t" l="l"/>
            <a:pathLst>
              <a:path h="3490590" w="2790586">
                <a:moveTo>
                  <a:pt x="0" y="0"/>
                </a:moveTo>
                <a:lnTo>
                  <a:pt x="2790586" y="0"/>
                </a:lnTo>
                <a:lnTo>
                  <a:pt x="2790586" y="3490590"/>
                </a:lnTo>
                <a:lnTo>
                  <a:pt x="0" y="3490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76441" y="4117650"/>
            <a:ext cx="3316412" cy="3369881"/>
          </a:xfrm>
          <a:custGeom>
            <a:avLst/>
            <a:gdLst/>
            <a:ahLst/>
            <a:cxnLst/>
            <a:rect r="r" b="b" t="t" l="l"/>
            <a:pathLst>
              <a:path h="3369881" w="3316412">
                <a:moveTo>
                  <a:pt x="0" y="0"/>
                </a:moveTo>
                <a:lnTo>
                  <a:pt x="3316412" y="0"/>
                </a:lnTo>
                <a:lnTo>
                  <a:pt x="3316412" y="3369882"/>
                </a:lnTo>
                <a:lnTo>
                  <a:pt x="0" y="336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66583" y="32796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512175" y="1698725"/>
            <a:ext cx="597450" cy="535650"/>
            <a:chOff x="0" y="0"/>
            <a:chExt cx="796600" cy="714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2775" y="5406851"/>
            <a:ext cx="449250" cy="535650"/>
            <a:chOff x="0" y="0"/>
            <a:chExt cx="5990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2381628" y="-969714"/>
            <a:ext cx="3889448" cy="4864954"/>
          </a:xfrm>
          <a:custGeom>
            <a:avLst/>
            <a:gdLst/>
            <a:ahLst/>
            <a:cxnLst/>
            <a:rect r="r" b="b" t="t" l="l"/>
            <a:pathLst>
              <a:path h="4864954" w="3889448">
                <a:moveTo>
                  <a:pt x="0" y="0"/>
                </a:moveTo>
                <a:lnTo>
                  <a:pt x="3889448" y="0"/>
                </a:lnTo>
                <a:lnTo>
                  <a:pt x="3889448" y="4864954"/>
                </a:lnTo>
                <a:lnTo>
                  <a:pt x="0" y="48649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741125" y="1632225"/>
            <a:ext cx="449250" cy="535650"/>
            <a:chOff x="0" y="0"/>
            <a:chExt cx="599000" cy="714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4541333" y="16346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86969" y="757967"/>
            <a:ext cx="263490" cy="395868"/>
          </a:xfrm>
          <a:custGeom>
            <a:avLst/>
            <a:gdLst/>
            <a:ahLst/>
            <a:cxnLst/>
            <a:rect r="r" b="b" t="t" l="l"/>
            <a:pathLst>
              <a:path h="395868" w="263490">
                <a:moveTo>
                  <a:pt x="0" y="0"/>
                </a:moveTo>
                <a:lnTo>
                  <a:pt x="263490" y="0"/>
                </a:lnTo>
                <a:lnTo>
                  <a:pt x="26349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206179" y="757967"/>
            <a:ext cx="268230" cy="395868"/>
          </a:xfrm>
          <a:custGeom>
            <a:avLst/>
            <a:gdLst/>
            <a:ahLst/>
            <a:cxnLst/>
            <a:rect r="r" b="b" t="t" l="l"/>
            <a:pathLst>
              <a:path h="395868" w="268230">
                <a:moveTo>
                  <a:pt x="0" y="0"/>
                </a:moveTo>
                <a:lnTo>
                  <a:pt x="268230" y="0"/>
                </a:lnTo>
                <a:lnTo>
                  <a:pt x="26823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1469" y="405521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36475" y="1410825"/>
            <a:ext cx="597450" cy="535650"/>
            <a:chOff x="0" y="0"/>
            <a:chExt cx="796600" cy="714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6857107" y="2087637"/>
            <a:ext cx="10026787" cy="10026787"/>
          </a:xfrm>
          <a:custGeom>
            <a:avLst/>
            <a:gdLst/>
            <a:ahLst/>
            <a:cxnLst/>
            <a:rect r="r" b="b" t="t" l="l"/>
            <a:pathLst>
              <a:path h="10026787" w="10026787">
                <a:moveTo>
                  <a:pt x="0" y="0"/>
                </a:moveTo>
                <a:lnTo>
                  <a:pt x="10026786" y="0"/>
                </a:lnTo>
                <a:lnTo>
                  <a:pt x="10026786" y="10026787"/>
                </a:lnTo>
                <a:lnTo>
                  <a:pt x="0" y="1002678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90600" y="3165319"/>
            <a:ext cx="7380284" cy="561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 Deep Dive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0600" y="1747650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5650" y="7873500"/>
            <a:ext cx="6456502" cy="5321518"/>
          </a:xfrm>
          <a:custGeom>
            <a:avLst/>
            <a:gdLst/>
            <a:ahLst/>
            <a:cxnLst/>
            <a:rect r="r" b="b" t="t" l="l"/>
            <a:pathLst>
              <a:path h="5321518" w="6456502">
                <a:moveTo>
                  <a:pt x="0" y="0"/>
                </a:moveTo>
                <a:lnTo>
                  <a:pt x="6456502" y="0"/>
                </a:lnTo>
                <a:lnTo>
                  <a:pt x="6456502" y="5321518"/>
                </a:lnTo>
                <a:lnTo>
                  <a:pt x="0" y="532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6422" y="8687552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976358" y="1046988"/>
            <a:ext cx="2034568" cy="1910346"/>
          </a:xfrm>
          <a:custGeom>
            <a:avLst/>
            <a:gdLst/>
            <a:ahLst/>
            <a:cxnLst/>
            <a:rect r="r" b="b" t="t" l="l"/>
            <a:pathLst>
              <a:path h="1910346" w="2034568">
                <a:moveTo>
                  <a:pt x="0" y="0"/>
                </a:moveTo>
                <a:lnTo>
                  <a:pt x="2034568" y="0"/>
                </a:lnTo>
                <a:lnTo>
                  <a:pt x="2034568" y="1910346"/>
                </a:lnTo>
                <a:lnTo>
                  <a:pt x="0" y="1910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65325" y="1660225"/>
            <a:ext cx="597450" cy="535650"/>
            <a:chOff x="0" y="0"/>
            <a:chExt cx="7966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82575" y="4996575"/>
            <a:ext cx="449250" cy="535650"/>
            <a:chOff x="0" y="0"/>
            <a:chExt cx="599000" cy="714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31425" y="933850"/>
            <a:ext cx="1522515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Scheduler Service - The Brain ( scheduler.js 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9050" y="8759203"/>
            <a:ext cx="152251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cron job that fatches and processes all due messages automatically.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531973" y="493671"/>
            <a:ext cx="513829" cy="422260"/>
          </a:xfrm>
          <a:custGeom>
            <a:avLst/>
            <a:gdLst/>
            <a:ahLst/>
            <a:cxnLst/>
            <a:rect r="r" b="b" t="t" l="l"/>
            <a:pathLst>
              <a:path h="422260" w="513829">
                <a:moveTo>
                  <a:pt x="0" y="0"/>
                </a:moveTo>
                <a:lnTo>
                  <a:pt x="513829" y="0"/>
                </a:lnTo>
                <a:lnTo>
                  <a:pt x="513829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7287" y="801082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056130" y="2890659"/>
            <a:ext cx="14113497" cy="5387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BCBCBC"/>
                </a:solidFill>
                <a:latin typeface="Lato"/>
                <a:ea typeface="Lato"/>
                <a:cs typeface="Lato"/>
                <a:sym typeface="Lato"/>
              </a:rPr>
              <a:t>// R</a:t>
            </a:r>
            <a:r>
              <a:rPr lang="en-US" sz="3887">
                <a:solidFill>
                  <a:srgbClr val="BCBCBC"/>
                </a:solidFill>
                <a:latin typeface="Lato"/>
                <a:ea typeface="Lato"/>
                <a:cs typeface="Lato"/>
                <a:sym typeface="Lato"/>
              </a:rPr>
              <a:t>uns every minute</a:t>
            </a:r>
          </a:p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cron.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schedule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3887">
                <a:solidFill>
                  <a:srgbClr val="00904B"/>
                </a:solidFill>
                <a:latin typeface="Lato"/>
                <a:ea typeface="Lato"/>
                <a:cs typeface="Lato"/>
                <a:sym typeface="Lato"/>
              </a:rPr>
              <a:t>"* * * * *"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3887">
                <a:solidFill>
                  <a:srgbClr val="6B047C"/>
                </a:solidFill>
                <a:latin typeface="Lato"/>
                <a:ea typeface="Lato"/>
                <a:cs typeface="Lato"/>
                <a:sym typeface="Lato"/>
              </a:rPr>
              <a:t>async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() 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=&gt;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{</a:t>
            </a:r>
          </a:p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3887">
                <a:solidFill>
                  <a:srgbClr val="6B047C"/>
                </a:solidFill>
                <a:latin typeface="Lato"/>
                <a:ea typeface="Lato"/>
                <a:cs typeface="Lato"/>
                <a:sym typeface="Lato"/>
              </a:rPr>
              <a:t>const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dueMessages 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887">
                <a:solidFill>
                  <a:srgbClr val="6B047C"/>
                </a:solidFill>
                <a:latin typeface="Lato"/>
                <a:ea typeface="Lato"/>
                <a:cs typeface="Lato"/>
                <a:sym typeface="Lato"/>
              </a:rPr>
              <a:t>await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ScheduledMessage.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find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({</a:t>
            </a:r>
          </a:p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US" sz="3887">
                <a:solidFill>
                  <a:srgbClr val="F06C59"/>
                </a:solidFill>
                <a:latin typeface="Lato"/>
                <a:ea typeface="Lato"/>
                <a:cs typeface="Lato"/>
                <a:sym typeface="Lato"/>
              </a:rPr>
              <a:t>status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887">
                <a:solidFill>
                  <a:srgbClr val="00904B"/>
                </a:solidFill>
                <a:latin typeface="Lato"/>
                <a:ea typeface="Lato"/>
                <a:cs typeface="Lato"/>
                <a:sym typeface="Lato"/>
              </a:rPr>
              <a:t>"pending"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,</a:t>
            </a:r>
          </a:p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   </a:t>
            </a:r>
            <a:r>
              <a:rPr lang="en-US" sz="3887">
                <a:solidFill>
                  <a:srgbClr val="F06C59"/>
                </a:solidFill>
                <a:latin typeface="Lato"/>
                <a:ea typeface="Lato"/>
                <a:cs typeface="Lato"/>
                <a:sym typeface="Lato"/>
              </a:rPr>
              <a:t>scheduledTime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{ </a:t>
            </a:r>
            <a:r>
              <a:rPr lang="en-US" sz="3887">
                <a:solidFill>
                  <a:srgbClr val="F06C59"/>
                </a:solidFill>
                <a:latin typeface="Lato"/>
                <a:ea typeface="Lato"/>
                <a:cs typeface="Lato"/>
                <a:sym typeface="Lato"/>
              </a:rPr>
              <a:t>$lte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887">
                <a:solidFill>
                  <a:srgbClr val="6B047C"/>
                </a:solidFill>
                <a:latin typeface="Lato"/>
                <a:ea typeface="Lato"/>
                <a:cs typeface="Lato"/>
                <a:sym typeface="Lato"/>
              </a:rPr>
              <a:t>new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887">
                <a:solidFill>
                  <a:srgbClr val="F06C59"/>
                </a:solidFill>
                <a:latin typeface="Lato"/>
                <a:ea typeface="Lato"/>
                <a:cs typeface="Lato"/>
                <a:sym typeface="Lato"/>
              </a:rPr>
              <a:t>Date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() },</a:t>
            </a:r>
          </a:p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 });</a:t>
            </a:r>
          </a:p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 dueMessages.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forEach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(msg 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=&gt; sendMessage</a:t>
            </a: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(msg));</a:t>
            </a:r>
          </a:p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});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4452" y="-751300"/>
            <a:ext cx="2790586" cy="3490590"/>
          </a:xfrm>
          <a:custGeom>
            <a:avLst/>
            <a:gdLst/>
            <a:ahLst/>
            <a:cxnLst/>
            <a:rect r="r" b="b" t="t" l="l"/>
            <a:pathLst>
              <a:path h="3490590" w="2790586">
                <a:moveTo>
                  <a:pt x="0" y="0"/>
                </a:moveTo>
                <a:lnTo>
                  <a:pt x="2790586" y="0"/>
                </a:lnTo>
                <a:lnTo>
                  <a:pt x="2790586" y="3490590"/>
                </a:lnTo>
                <a:lnTo>
                  <a:pt x="0" y="3490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76441" y="4117650"/>
            <a:ext cx="3316412" cy="3369881"/>
          </a:xfrm>
          <a:custGeom>
            <a:avLst/>
            <a:gdLst/>
            <a:ahLst/>
            <a:cxnLst/>
            <a:rect r="r" b="b" t="t" l="l"/>
            <a:pathLst>
              <a:path h="3369881" w="3316412">
                <a:moveTo>
                  <a:pt x="0" y="0"/>
                </a:moveTo>
                <a:lnTo>
                  <a:pt x="3316412" y="0"/>
                </a:lnTo>
                <a:lnTo>
                  <a:pt x="3316412" y="3369882"/>
                </a:lnTo>
                <a:lnTo>
                  <a:pt x="0" y="33698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566583" y="32796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512175" y="1698725"/>
            <a:ext cx="597450" cy="535650"/>
            <a:chOff x="0" y="0"/>
            <a:chExt cx="796600" cy="714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2775" y="5406851"/>
            <a:ext cx="449250" cy="535650"/>
            <a:chOff x="0" y="0"/>
            <a:chExt cx="5990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2381628" y="-969714"/>
            <a:ext cx="3889448" cy="4864954"/>
          </a:xfrm>
          <a:custGeom>
            <a:avLst/>
            <a:gdLst/>
            <a:ahLst/>
            <a:cxnLst/>
            <a:rect r="r" b="b" t="t" l="l"/>
            <a:pathLst>
              <a:path h="4864954" w="3889448">
                <a:moveTo>
                  <a:pt x="0" y="0"/>
                </a:moveTo>
                <a:lnTo>
                  <a:pt x="3889448" y="0"/>
                </a:lnTo>
                <a:lnTo>
                  <a:pt x="3889448" y="4864954"/>
                </a:lnTo>
                <a:lnTo>
                  <a:pt x="0" y="48649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741125" y="1632225"/>
            <a:ext cx="449250" cy="535650"/>
            <a:chOff x="0" y="0"/>
            <a:chExt cx="599000" cy="714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4541333" y="16346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986969" y="757967"/>
            <a:ext cx="263490" cy="395868"/>
          </a:xfrm>
          <a:custGeom>
            <a:avLst/>
            <a:gdLst/>
            <a:ahLst/>
            <a:cxnLst/>
            <a:rect r="r" b="b" t="t" l="l"/>
            <a:pathLst>
              <a:path h="395868" w="263490">
                <a:moveTo>
                  <a:pt x="0" y="0"/>
                </a:moveTo>
                <a:lnTo>
                  <a:pt x="263490" y="0"/>
                </a:lnTo>
                <a:lnTo>
                  <a:pt x="26349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206179" y="757967"/>
            <a:ext cx="268230" cy="395868"/>
          </a:xfrm>
          <a:custGeom>
            <a:avLst/>
            <a:gdLst/>
            <a:ahLst/>
            <a:cxnLst/>
            <a:rect r="r" b="b" t="t" l="l"/>
            <a:pathLst>
              <a:path h="395868" w="268230">
                <a:moveTo>
                  <a:pt x="0" y="0"/>
                </a:moveTo>
                <a:lnTo>
                  <a:pt x="268230" y="0"/>
                </a:lnTo>
                <a:lnTo>
                  <a:pt x="26823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91469" y="405521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36475" y="1410825"/>
            <a:ext cx="597450" cy="535650"/>
            <a:chOff x="0" y="0"/>
            <a:chExt cx="796600" cy="714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7183188" y="2680369"/>
            <a:ext cx="10014375" cy="10014375"/>
          </a:xfrm>
          <a:custGeom>
            <a:avLst/>
            <a:gdLst/>
            <a:ahLst/>
            <a:cxnLst/>
            <a:rect r="r" b="b" t="t" l="l"/>
            <a:pathLst>
              <a:path h="10014375" w="10014375">
                <a:moveTo>
                  <a:pt x="0" y="0"/>
                </a:moveTo>
                <a:lnTo>
                  <a:pt x="10014374" y="0"/>
                </a:lnTo>
                <a:lnTo>
                  <a:pt x="10014374" y="10014375"/>
                </a:lnTo>
                <a:lnTo>
                  <a:pt x="0" y="1001437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990600" y="3551662"/>
            <a:ext cx="9245830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 Deep Dive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90600" y="1861775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5650" y="7873500"/>
            <a:ext cx="6456502" cy="5321518"/>
          </a:xfrm>
          <a:custGeom>
            <a:avLst/>
            <a:gdLst/>
            <a:ahLst/>
            <a:cxnLst/>
            <a:rect r="r" b="b" t="t" l="l"/>
            <a:pathLst>
              <a:path h="5321518" w="6456502">
                <a:moveTo>
                  <a:pt x="0" y="0"/>
                </a:moveTo>
                <a:lnTo>
                  <a:pt x="6456502" y="0"/>
                </a:lnTo>
                <a:lnTo>
                  <a:pt x="6456502" y="5321518"/>
                </a:lnTo>
                <a:lnTo>
                  <a:pt x="0" y="532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6422" y="8687552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976358" y="1046988"/>
            <a:ext cx="2034568" cy="1910346"/>
          </a:xfrm>
          <a:custGeom>
            <a:avLst/>
            <a:gdLst/>
            <a:ahLst/>
            <a:cxnLst/>
            <a:rect r="r" b="b" t="t" l="l"/>
            <a:pathLst>
              <a:path h="1910346" w="2034568">
                <a:moveTo>
                  <a:pt x="0" y="0"/>
                </a:moveTo>
                <a:lnTo>
                  <a:pt x="2034568" y="0"/>
                </a:lnTo>
                <a:lnTo>
                  <a:pt x="2034568" y="1910346"/>
                </a:lnTo>
                <a:lnTo>
                  <a:pt x="0" y="1910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65325" y="1660225"/>
            <a:ext cx="597450" cy="535650"/>
            <a:chOff x="0" y="0"/>
            <a:chExt cx="7966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82575" y="4996575"/>
            <a:ext cx="449250" cy="535650"/>
            <a:chOff x="0" y="0"/>
            <a:chExt cx="599000" cy="714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31425" y="933850"/>
            <a:ext cx="1522515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AuthGuard - Route Protection ( auth.guard.ts 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79050" y="8759203"/>
            <a:ext cx="15225150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Seamlessly handles both manual login and OAuth redirects while protecting routes.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531973" y="493671"/>
            <a:ext cx="513829" cy="422260"/>
          </a:xfrm>
          <a:custGeom>
            <a:avLst/>
            <a:gdLst/>
            <a:ahLst/>
            <a:cxnLst/>
            <a:rect r="r" b="b" t="t" l="l"/>
            <a:pathLst>
              <a:path h="422260" w="513829">
                <a:moveTo>
                  <a:pt x="0" y="0"/>
                </a:moveTo>
                <a:lnTo>
                  <a:pt x="513829" y="0"/>
                </a:lnTo>
                <a:lnTo>
                  <a:pt x="513829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7287" y="801082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36575" y="2890659"/>
            <a:ext cx="16427475" cy="403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6B047C"/>
                </a:solidFill>
                <a:latin typeface="Lato"/>
                <a:ea typeface="Lato"/>
                <a:cs typeface="Lato"/>
                <a:sym typeface="Lato"/>
              </a:rPr>
              <a:t>export const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AuthGuard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: CanActivateFn =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route, state) 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=&gt;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{</a:t>
            </a:r>
          </a:p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3887">
                <a:solidFill>
                  <a:srgbClr val="6B047C"/>
                </a:solidFill>
                <a:latin typeface="Lato"/>
                <a:ea typeface="Lato"/>
                <a:cs typeface="Lato"/>
                <a:sym typeface="Lato"/>
              </a:rPr>
              <a:t>const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token 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route.queryParamMap.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get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US" sz="3887">
                <a:solidFill>
                  <a:srgbClr val="00904B"/>
                </a:solidFill>
                <a:latin typeface="Lato"/>
                <a:ea typeface="Lato"/>
                <a:cs typeface="Lato"/>
                <a:sym typeface="Lato"/>
              </a:rPr>
              <a:t>'token'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); </a:t>
            </a:r>
            <a:r>
              <a:rPr lang="en-US" sz="3887">
                <a:solidFill>
                  <a:srgbClr val="BCBCBC"/>
                </a:solidFill>
                <a:latin typeface="Lato"/>
                <a:ea typeface="Lato"/>
                <a:cs typeface="Lato"/>
                <a:sym typeface="Lato"/>
              </a:rPr>
              <a:t>// Handle Google OAuth redirect</a:t>
            </a:r>
          </a:p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3887">
                <a:solidFill>
                  <a:srgbClr val="6B047C"/>
                </a:solidFill>
                <a:latin typeface="Lato"/>
                <a:ea typeface="Lato"/>
                <a:cs typeface="Lato"/>
                <a:sym typeface="Lato"/>
              </a:rPr>
              <a:t>if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(token) auth.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setToken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(token);</a:t>
            </a:r>
          </a:p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3887">
                <a:solidFill>
                  <a:srgbClr val="6B047C"/>
                </a:solidFill>
                <a:latin typeface="Lato"/>
                <a:ea typeface="Lato"/>
                <a:cs typeface="Lato"/>
                <a:sym typeface="Lato"/>
              </a:rPr>
              <a:t>return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auth.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isLoggedIn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() 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887">
                <a:solidFill>
                  <a:srgbClr val="F06C59"/>
                </a:solidFill>
                <a:latin typeface="Lato"/>
                <a:ea typeface="Lato"/>
                <a:cs typeface="Lato"/>
                <a:sym typeface="Lato"/>
              </a:rPr>
              <a:t>true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router.</a:t>
            </a:r>
            <a:r>
              <a:rPr lang="en-US" sz="3887">
                <a:solidFill>
                  <a:srgbClr val="2E7DF4"/>
                </a:solidFill>
                <a:latin typeface="Lato"/>
                <a:ea typeface="Lato"/>
                <a:cs typeface="Lato"/>
                <a:sym typeface="Lato"/>
              </a:rPr>
              <a:t>navigate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([</a:t>
            </a:r>
            <a:r>
              <a:rPr lang="en-US" sz="3887">
                <a:solidFill>
                  <a:srgbClr val="00904B"/>
                </a:solidFill>
                <a:latin typeface="Lato"/>
                <a:ea typeface="Lato"/>
                <a:cs typeface="Lato"/>
                <a:sym typeface="Lato"/>
              </a:rPr>
              <a:t>'/login'</a:t>
            </a: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]);</a:t>
            </a:r>
          </a:p>
          <a:p>
            <a:pPr algn="l">
              <a:lnSpc>
                <a:spcPts val="5365"/>
              </a:lnSpc>
              <a:spcBef>
                <a:spcPct val="0"/>
              </a:spcBef>
            </a:pPr>
            <a:r>
              <a:rPr lang="en-US" sz="388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};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009610" y="1623270"/>
            <a:ext cx="1914574" cy="600604"/>
          </a:xfrm>
          <a:custGeom>
            <a:avLst/>
            <a:gdLst/>
            <a:ahLst/>
            <a:cxnLst/>
            <a:rect r="r" b="b" t="t" l="l"/>
            <a:pathLst>
              <a:path h="600604" w="1914574">
                <a:moveTo>
                  <a:pt x="0" y="0"/>
                </a:moveTo>
                <a:lnTo>
                  <a:pt x="1914574" y="0"/>
                </a:lnTo>
                <a:lnTo>
                  <a:pt x="1914574" y="600604"/>
                </a:lnTo>
                <a:lnTo>
                  <a:pt x="0" y="600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92672" y="6508896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163425" y="2727575"/>
            <a:ext cx="449250" cy="535650"/>
            <a:chOff x="0" y="0"/>
            <a:chExt cx="599000" cy="714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098319" y="106946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21983" y="56721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773625" y="8067975"/>
            <a:ext cx="597450" cy="535650"/>
            <a:chOff x="0" y="0"/>
            <a:chExt cx="796600" cy="714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778911" y="1755878"/>
            <a:ext cx="10611789" cy="10611789"/>
          </a:xfrm>
          <a:custGeom>
            <a:avLst/>
            <a:gdLst/>
            <a:ahLst/>
            <a:cxnLst/>
            <a:rect r="r" b="b" t="t" l="l"/>
            <a:pathLst>
              <a:path h="10611789" w="10611789">
                <a:moveTo>
                  <a:pt x="0" y="0"/>
                </a:moveTo>
                <a:lnTo>
                  <a:pt x="10611789" y="0"/>
                </a:lnTo>
                <a:lnTo>
                  <a:pt x="10611789" y="10611789"/>
                </a:lnTo>
                <a:lnTo>
                  <a:pt x="0" y="106117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90600" y="2865797"/>
            <a:ext cx="9245830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Schema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600" y="1175910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528339" y="497881"/>
            <a:ext cx="3202213" cy="9329338"/>
          </a:xfrm>
          <a:custGeom>
            <a:avLst/>
            <a:gdLst/>
            <a:ahLst/>
            <a:cxnLst/>
            <a:rect r="r" b="b" t="t" l="l"/>
            <a:pathLst>
              <a:path h="9329338" w="3202213">
                <a:moveTo>
                  <a:pt x="0" y="0"/>
                </a:moveTo>
                <a:lnTo>
                  <a:pt x="3202213" y="0"/>
                </a:lnTo>
                <a:lnTo>
                  <a:pt x="3202213" y="9329338"/>
                </a:lnTo>
                <a:lnTo>
                  <a:pt x="0" y="9329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7" r="0" b="-121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009610" y="1623270"/>
            <a:ext cx="1914574" cy="600604"/>
          </a:xfrm>
          <a:custGeom>
            <a:avLst/>
            <a:gdLst/>
            <a:ahLst/>
            <a:cxnLst/>
            <a:rect r="r" b="b" t="t" l="l"/>
            <a:pathLst>
              <a:path h="600604" w="1914574">
                <a:moveTo>
                  <a:pt x="0" y="0"/>
                </a:moveTo>
                <a:lnTo>
                  <a:pt x="1914574" y="0"/>
                </a:lnTo>
                <a:lnTo>
                  <a:pt x="1914574" y="600604"/>
                </a:lnTo>
                <a:lnTo>
                  <a:pt x="0" y="600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0938" y="7045947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163425" y="2727575"/>
            <a:ext cx="449250" cy="535650"/>
            <a:chOff x="0" y="0"/>
            <a:chExt cx="599000" cy="714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098319" y="106946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21983" y="56721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773625" y="8067975"/>
            <a:ext cx="597450" cy="535650"/>
            <a:chOff x="0" y="0"/>
            <a:chExt cx="796600" cy="714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101735" y="1831567"/>
            <a:ext cx="8549040" cy="8549040"/>
          </a:xfrm>
          <a:custGeom>
            <a:avLst/>
            <a:gdLst/>
            <a:ahLst/>
            <a:cxnLst/>
            <a:rect r="r" b="b" t="t" l="l"/>
            <a:pathLst>
              <a:path h="8549040" w="8549040">
                <a:moveTo>
                  <a:pt x="0" y="0"/>
                </a:moveTo>
                <a:lnTo>
                  <a:pt x="8549040" y="0"/>
                </a:lnTo>
                <a:lnTo>
                  <a:pt x="8549040" y="8549040"/>
                </a:lnTo>
                <a:lnTo>
                  <a:pt x="0" y="85490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18866" y="2909675"/>
            <a:ext cx="9520009" cy="408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b="true" sz="88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Screenshots - User Authentication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600" y="1175910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98875" y="1275779"/>
            <a:ext cx="12794999" cy="1005842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474310" y="1472724"/>
            <a:ext cx="933938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F6F3F2"/>
                </a:solidFill>
                <a:latin typeface="Lato"/>
                <a:ea typeface="Lato"/>
                <a:cs typeface="Lato"/>
                <a:sym typeface="Lato"/>
              </a:rPr>
              <a:t>Clean Signup Page with Google OAuth option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98875" y="1275779"/>
            <a:ext cx="12794999" cy="1005842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718527" y="1472724"/>
            <a:ext cx="885094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F6F3F2"/>
                </a:solidFill>
                <a:latin typeface="Lato"/>
                <a:ea typeface="Lato"/>
                <a:cs typeface="Lato"/>
                <a:sym typeface="Lato"/>
              </a:rPr>
              <a:t>Clean Login Page with Google OAuth option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98875" y="1275779"/>
            <a:ext cx="12794999" cy="1005842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47955" y="1472724"/>
            <a:ext cx="123920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F6F3F2"/>
                </a:solidFill>
                <a:latin typeface="Lato"/>
                <a:ea typeface="Lato"/>
                <a:cs typeface="Lato"/>
                <a:sym typeface="Lato"/>
              </a:rPr>
              <a:t>Dashboard Post-Login showing user greeting and access cards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1540" y="-421400"/>
            <a:ext cx="3164712" cy="4992192"/>
          </a:xfrm>
          <a:custGeom>
            <a:avLst/>
            <a:gdLst/>
            <a:ahLst/>
            <a:cxnLst/>
            <a:rect r="r" b="b" t="t" l="l"/>
            <a:pathLst>
              <a:path h="4992192" w="3164712">
                <a:moveTo>
                  <a:pt x="0" y="0"/>
                </a:moveTo>
                <a:lnTo>
                  <a:pt x="3164712" y="0"/>
                </a:lnTo>
                <a:lnTo>
                  <a:pt x="3164712" y="4992192"/>
                </a:lnTo>
                <a:lnTo>
                  <a:pt x="0" y="499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24625" y="1594775"/>
            <a:ext cx="597450" cy="535650"/>
            <a:chOff x="0" y="0"/>
            <a:chExt cx="796600" cy="714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554375" y="2791325"/>
            <a:ext cx="449250" cy="535650"/>
            <a:chOff x="0" y="0"/>
            <a:chExt cx="599000" cy="714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7317487" y="878302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4108678" y="3163814"/>
            <a:ext cx="5803567" cy="5876762"/>
          </a:xfrm>
          <a:custGeom>
            <a:avLst/>
            <a:gdLst/>
            <a:ahLst/>
            <a:cxnLst/>
            <a:rect r="r" b="b" t="t" l="l"/>
            <a:pathLst>
              <a:path h="5876762" w="5803567">
                <a:moveTo>
                  <a:pt x="0" y="0"/>
                </a:moveTo>
                <a:lnTo>
                  <a:pt x="5803568" y="0"/>
                </a:lnTo>
                <a:lnTo>
                  <a:pt x="5803568" y="5876762"/>
                </a:lnTo>
                <a:lnTo>
                  <a:pt x="0" y="5876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8771" y="650167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52999" y="1676986"/>
            <a:ext cx="5395749" cy="7531029"/>
          </a:xfrm>
          <a:custGeom>
            <a:avLst/>
            <a:gdLst/>
            <a:ahLst/>
            <a:cxnLst/>
            <a:rect r="r" b="b" t="t" l="l"/>
            <a:pathLst>
              <a:path h="7531029" w="5395749">
                <a:moveTo>
                  <a:pt x="0" y="0"/>
                </a:moveTo>
                <a:lnTo>
                  <a:pt x="5395749" y="0"/>
                </a:lnTo>
                <a:lnTo>
                  <a:pt x="5395749" y="7531029"/>
                </a:lnTo>
                <a:lnTo>
                  <a:pt x="0" y="75310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1425" y="914800"/>
            <a:ext cx="15225150" cy="102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0232" y="2535275"/>
            <a:ext cx="158466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0232" y="5967528"/>
            <a:ext cx="158466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980559" y="2486752"/>
            <a:ext cx="12865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80559" y="5952078"/>
            <a:ext cx="12865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0232" y="7005753"/>
            <a:ext cx="5454211" cy="170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 Deep Dive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80559" y="7005753"/>
            <a:ext cx="4769429" cy="170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 Deep Dive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0232" y="3571346"/>
            <a:ext cx="6106742" cy="86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80559" y="3571346"/>
            <a:ext cx="4769429" cy="86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0232" y="4417188"/>
            <a:ext cx="4428150" cy="47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(DFD Level 0 &amp; 1)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009610" y="1623270"/>
            <a:ext cx="1914574" cy="600604"/>
          </a:xfrm>
          <a:custGeom>
            <a:avLst/>
            <a:gdLst/>
            <a:ahLst/>
            <a:cxnLst/>
            <a:rect r="r" b="b" t="t" l="l"/>
            <a:pathLst>
              <a:path h="600604" w="1914574">
                <a:moveTo>
                  <a:pt x="0" y="0"/>
                </a:moveTo>
                <a:lnTo>
                  <a:pt x="1914574" y="0"/>
                </a:lnTo>
                <a:lnTo>
                  <a:pt x="1914574" y="600604"/>
                </a:lnTo>
                <a:lnTo>
                  <a:pt x="0" y="600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0938" y="7045947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163425" y="2727575"/>
            <a:ext cx="449250" cy="535650"/>
            <a:chOff x="0" y="0"/>
            <a:chExt cx="599000" cy="714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098319" y="106946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21983" y="56721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773625" y="8067975"/>
            <a:ext cx="597450" cy="535650"/>
            <a:chOff x="0" y="0"/>
            <a:chExt cx="796600" cy="714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755117" y="2233399"/>
            <a:ext cx="7751833" cy="7751833"/>
          </a:xfrm>
          <a:custGeom>
            <a:avLst/>
            <a:gdLst/>
            <a:ahLst/>
            <a:cxnLst/>
            <a:rect r="r" b="b" t="t" l="l"/>
            <a:pathLst>
              <a:path h="7751833" w="7751833">
                <a:moveTo>
                  <a:pt x="0" y="0"/>
                </a:moveTo>
                <a:lnTo>
                  <a:pt x="7751833" y="0"/>
                </a:lnTo>
                <a:lnTo>
                  <a:pt x="7751833" y="7751833"/>
                </a:lnTo>
                <a:lnTo>
                  <a:pt x="0" y="775183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18866" y="2909675"/>
            <a:ext cx="9520009" cy="408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60"/>
              </a:lnSpc>
            </a:pPr>
            <a:r>
              <a:rPr lang="en-US" b="true" sz="88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Screenshots - Scheduling &amp; 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600" y="1175910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3673" y="1056424"/>
            <a:ext cx="15084356" cy="1043998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08765" y="1472724"/>
            <a:ext cx="1307047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>
                <a:solidFill>
                  <a:srgbClr val="F6F3F2"/>
                </a:solidFill>
                <a:latin typeface="Lato"/>
                <a:ea typeface="Lato"/>
                <a:cs typeface="Lato"/>
                <a:sym typeface="Lato"/>
              </a:rPr>
              <a:t>Schedule Form: Platform selector, recipient input, datetime picker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93673" y="1056424"/>
            <a:ext cx="15084356" cy="1043998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77165" y="1291749"/>
            <a:ext cx="1573367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399">
                <a:solidFill>
                  <a:srgbClr val="F6F3F2"/>
                </a:solidFill>
                <a:latin typeface="Lato"/>
                <a:ea typeface="Lato"/>
                <a:cs typeface="Lato"/>
                <a:sym typeface="Lato"/>
              </a:rPr>
              <a:t>Messages List View: Table with status badges, filter buttons, and action buttons (Edit, Logs, Cancel)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009610" y="1623270"/>
            <a:ext cx="1914574" cy="600604"/>
          </a:xfrm>
          <a:custGeom>
            <a:avLst/>
            <a:gdLst/>
            <a:ahLst/>
            <a:cxnLst/>
            <a:rect r="r" b="b" t="t" l="l"/>
            <a:pathLst>
              <a:path h="600604" w="1914574">
                <a:moveTo>
                  <a:pt x="0" y="0"/>
                </a:moveTo>
                <a:lnTo>
                  <a:pt x="1914574" y="0"/>
                </a:lnTo>
                <a:lnTo>
                  <a:pt x="1914574" y="600604"/>
                </a:lnTo>
                <a:lnTo>
                  <a:pt x="0" y="600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0938" y="7045947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163425" y="2727575"/>
            <a:ext cx="449250" cy="535650"/>
            <a:chOff x="0" y="0"/>
            <a:chExt cx="599000" cy="714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098319" y="106946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21983" y="56721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773625" y="8067975"/>
            <a:ext cx="597450" cy="535650"/>
            <a:chOff x="0" y="0"/>
            <a:chExt cx="796600" cy="714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495275" y="2589650"/>
            <a:ext cx="7802125" cy="7802125"/>
          </a:xfrm>
          <a:custGeom>
            <a:avLst/>
            <a:gdLst/>
            <a:ahLst/>
            <a:cxnLst/>
            <a:rect r="r" b="b" t="t" l="l"/>
            <a:pathLst>
              <a:path h="7802125" w="7802125">
                <a:moveTo>
                  <a:pt x="0" y="0"/>
                </a:moveTo>
                <a:lnTo>
                  <a:pt x="7802125" y="0"/>
                </a:lnTo>
                <a:lnTo>
                  <a:pt x="7802125" y="7802125"/>
                </a:lnTo>
                <a:lnTo>
                  <a:pt x="0" y="78021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18866" y="2966825"/>
            <a:ext cx="9520009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&amp; Solutions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600" y="1175910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25650" y="7873500"/>
            <a:ext cx="6456502" cy="5321518"/>
          </a:xfrm>
          <a:custGeom>
            <a:avLst/>
            <a:gdLst/>
            <a:ahLst/>
            <a:cxnLst/>
            <a:rect r="r" b="b" t="t" l="l"/>
            <a:pathLst>
              <a:path h="5321518" w="6456502">
                <a:moveTo>
                  <a:pt x="0" y="0"/>
                </a:moveTo>
                <a:lnTo>
                  <a:pt x="6456502" y="0"/>
                </a:lnTo>
                <a:lnTo>
                  <a:pt x="6456502" y="5321518"/>
                </a:lnTo>
                <a:lnTo>
                  <a:pt x="0" y="53215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6422" y="8687552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976358" y="1046988"/>
            <a:ext cx="2034568" cy="1910346"/>
          </a:xfrm>
          <a:custGeom>
            <a:avLst/>
            <a:gdLst/>
            <a:ahLst/>
            <a:cxnLst/>
            <a:rect r="r" b="b" t="t" l="l"/>
            <a:pathLst>
              <a:path h="1910346" w="2034568">
                <a:moveTo>
                  <a:pt x="0" y="0"/>
                </a:moveTo>
                <a:lnTo>
                  <a:pt x="2034568" y="0"/>
                </a:lnTo>
                <a:lnTo>
                  <a:pt x="2034568" y="1910346"/>
                </a:lnTo>
                <a:lnTo>
                  <a:pt x="0" y="1910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65325" y="1660225"/>
            <a:ext cx="597450" cy="535650"/>
            <a:chOff x="0" y="0"/>
            <a:chExt cx="7966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82575" y="4996575"/>
            <a:ext cx="449250" cy="535650"/>
            <a:chOff x="0" y="0"/>
            <a:chExt cx="599000" cy="714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952612" y="2884122"/>
          <a:ext cx="16382775" cy="4363629"/>
        </p:xfrm>
        <a:graphic>
          <a:graphicData uri="http://schemas.openxmlformats.org/drawingml/2006/table">
            <a:tbl>
              <a:tblPr/>
              <a:tblGrid>
                <a:gridCol w="5584133"/>
                <a:gridCol w="10798642"/>
              </a:tblGrid>
              <a:tr h="8727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b="true" sz="2200">
                          <a:solidFill>
                            <a:srgbClr val="383838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Challenge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39"/>
                        </a:lnSpc>
                        <a:defRPr/>
                      </a:pPr>
                      <a:r>
                        <a:rPr lang="en-US" b="true" sz="2199">
                          <a:solidFill>
                            <a:srgbClr val="383838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Solution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8727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38383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Gmail API Integration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38383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Used OAuth 2.0 with refresh tokens instead of insecure app passwords.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8727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38383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Real-Time Status Updates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38383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Implemented automatic frontend polling every 5 seconds to refresh the message list.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8727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38383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Angular SSR Compatibility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38383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Used isPlatformBrowser() to guard against server-side excution of localStorage code.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8727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40"/>
                        </a:lnSpc>
                        <a:defRPr/>
                      </a:pPr>
                      <a:r>
                        <a:rPr lang="en-US" sz="2200">
                          <a:solidFill>
                            <a:srgbClr val="383838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Token Handling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r>
                        <a:rPr lang="en-US" sz="2000">
                          <a:solidFill>
                            <a:srgbClr val="383838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AuthGuard captures token from URL after OAuth redirect before navigation.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E7D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sp>
        <p:nvSpPr>
          <p:cNvPr name="Freeform 15" id="15"/>
          <p:cNvSpPr/>
          <p:nvPr/>
        </p:nvSpPr>
        <p:spPr>
          <a:xfrm flipH="false" flipV="false" rot="0">
            <a:off x="15531973" y="493671"/>
            <a:ext cx="513829" cy="422260"/>
          </a:xfrm>
          <a:custGeom>
            <a:avLst/>
            <a:gdLst/>
            <a:ahLst/>
            <a:cxnLst/>
            <a:rect r="r" b="b" t="t" l="l"/>
            <a:pathLst>
              <a:path h="422260" w="513829">
                <a:moveTo>
                  <a:pt x="0" y="0"/>
                </a:moveTo>
                <a:lnTo>
                  <a:pt x="513829" y="0"/>
                </a:lnTo>
                <a:lnTo>
                  <a:pt x="513829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7287" y="801082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009610" y="1623270"/>
            <a:ext cx="1914574" cy="600604"/>
          </a:xfrm>
          <a:custGeom>
            <a:avLst/>
            <a:gdLst/>
            <a:ahLst/>
            <a:cxnLst/>
            <a:rect r="r" b="b" t="t" l="l"/>
            <a:pathLst>
              <a:path h="600604" w="1914574">
                <a:moveTo>
                  <a:pt x="0" y="0"/>
                </a:moveTo>
                <a:lnTo>
                  <a:pt x="1914574" y="0"/>
                </a:lnTo>
                <a:lnTo>
                  <a:pt x="1914574" y="600604"/>
                </a:lnTo>
                <a:lnTo>
                  <a:pt x="0" y="600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0938" y="7045947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163425" y="2727575"/>
            <a:ext cx="449250" cy="535650"/>
            <a:chOff x="0" y="0"/>
            <a:chExt cx="599000" cy="714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098319" y="106946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21983" y="56721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773625" y="8067975"/>
            <a:ext cx="597450" cy="535650"/>
            <a:chOff x="0" y="0"/>
            <a:chExt cx="796600" cy="714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619839" y="2413014"/>
            <a:ext cx="7696611" cy="7696611"/>
          </a:xfrm>
          <a:custGeom>
            <a:avLst/>
            <a:gdLst/>
            <a:ahLst/>
            <a:cxnLst/>
            <a:rect r="r" b="b" t="t" l="l"/>
            <a:pathLst>
              <a:path h="7696611" w="7696611">
                <a:moveTo>
                  <a:pt x="0" y="0"/>
                </a:moveTo>
                <a:lnTo>
                  <a:pt x="7696611" y="0"/>
                </a:lnTo>
                <a:lnTo>
                  <a:pt x="7696611" y="7696611"/>
                </a:lnTo>
                <a:lnTo>
                  <a:pt x="0" y="76966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18866" y="2824144"/>
            <a:ext cx="9520009" cy="561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&amp; Future Scope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600" y="1175910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1708" y="1662428"/>
            <a:ext cx="2808154" cy="2636638"/>
          </a:xfrm>
          <a:custGeom>
            <a:avLst/>
            <a:gdLst/>
            <a:ahLst/>
            <a:cxnLst/>
            <a:rect r="r" b="b" t="t" l="l"/>
            <a:pathLst>
              <a:path h="2636638" w="2808154">
                <a:moveTo>
                  <a:pt x="0" y="0"/>
                </a:moveTo>
                <a:lnTo>
                  <a:pt x="2808154" y="0"/>
                </a:lnTo>
                <a:lnTo>
                  <a:pt x="280815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6346" y="7930586"/>
            <a:ext cx="3036204" cy="3797678"/>
          </a:xfrm>
          <a:custGeom>
            <a:avLst/>
            <a:gdLst/>
            <a:ahLst/>
            <a:cxnLst/>
            <a:rect r="r" b="b" t="t" l="l"/>
            <a:pathLst>
              <a:path h="3797678" w="3036204">
                <a:moveTo>
                  <a:pt x="0" y="0"/>
                </a:moveTo>
                <a:lnTo>
                  <a:pt x="3036204" y="0"/>
                </a:lnTo>
                <a:lnTo>
                  <a:pt x="3036204" y="3797678"/>
                </a:lnTo>
                <a:lnTo>
                  <a:pt x="0" y="379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9975" y="2828025"/>
            <a:ext cx="449250" cy="535650"/>
            <a:chOff x="0" y="0"/>
            <a:chExt cx="599000" cy="714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35223" y="565421"/>
            <a:ext cx="513829" cy="422260"/>
          </a:xfrm>
          <a:custGeom>
            <a:avLst/>
            <a:gdLst/>
            <a:ahLst/>
            <a:cxnLst/>
            <a:rect r="r" b="b" t="t" l="l"/>
            <a:pathLst>
              <a:path h="422260" w="513829">
                <a:moveTo>
                  <a:pt x="0" y="0"/>
                </a:moveTo>
                <a:lnTo>
                  <a:pt x="513829" y="0"/>
                </a:lnTo>
                <a:lnTo>
                  <a:pt x="513829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8046" y="8660572"/>
            <a:ext cx="747178" cy="524042"/>
          </a:xfrm>
          <a:custGeom>
            <a:avLst/>
            <a:gdLst/>
            <a:ahLst/>
            <a:cxnLst/>
            <a:rect r="r" b="b" t="t" l="l"/>
            <a:pathLst>
              <a:path h="524042" w="747178">
                <a:moveTo>
                  <a:pt x="0" y="0"/>
                </a:moveTo>
                <a:lnTo>
                  <a:pt x="747178" y="0"/>
                </a:lnTo>
                <a:lnTo>
                  <a:pt x="747178" y="524042"/>
                </a:lnTo>
                <a:lnTo>
                  <a:pt x="0" y="5240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69387" y="189187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26446" y="1363980"/>
            <a:ext cx="15832854" cy="730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6" indent="-377823" lvl="1">
              <a:lnSpc>
                <a:spcPts val="4829"/>
              </a:lnSpc>
              <a:buFont typeface="Arial"/>
              <a:buChar char="•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Conclusion:</a:t>
            </a:r>
          </a:p>
          <a:p>
            <a:pPr algn="l" marL="755646" indent="-377823" lvl="1">
              <a:lnSpc>
                <a:spcPts val="4829"/>
              </a:lnSpc>
              <a:buAutoNum type="arabicPeriod" startAt="1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Successfully developed a fully functional, secure, and scalable scheduled messaging platform.</a:t>
            </a:r>
          </a:p>
          <a:p>
            <a:pPr algn="l" marL="755646" indent="-377823" lvl="1">
              <a:lnSpc>
                <a:spcPts val="4829"/>
              </a:lnSpc>
              <a:buAutoNum type="arabicPeriod" startAt="1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Mastered full-stack integration with complex third-party APIs.</a:t>
            </a:r>
          </a:p>
          <a:p>
            <a:pPr algn="l">
              <a:lnSpc>
                <a:spcPts val="4829"/>
              </a:lnSpc>
            </a:pPr>
          </a:p>
          <a:p>
            <a:pPr algn="l" marL="755646" indent="-377823" lvl="1">
              <a:lnSpc>
                <a:spcPts val="4829"/>
              </a:lnSpc>
              <a:buFont typeface="Arial"/>
              <a:buChar char="•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Future Scope:</a:t>
            </a:r>
          </a:p>
          <a:p>
            <a:pPr algn="l" marL="755646" indent="-377823" lvl="1">
              <a:lnSpc>
                <a:spcPts val="4829"/>
              </a:lnSpc>
              <a:buAutoNum type="arabicPeriod" startAt="1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Group Messaging: Send to multiple recipients.</a:t>
            </a:r>
          </a:p>
          <a:p>
            <a:pPr algn="l" marL="755646" indent="-377823" lvl="1">
              <a:lnSpc>
                <a:spcPts val="4829"/>
              </a:lnSpc>
              <a:buAutoNum type="arabicPeriod" startAt="1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Message Templates: Save and reuse common messages.</a:t>
            </a:r>
          </a:p>
          <a:p>
            <a:pPr algn="l" marL="755646" indent="-377823" lvl="1">
              <a:lnSpc>
                <a:spcPts val="4829"/>
              </a:lnSpc>
              <a:buAutoNum type="arabicPeriod" startAt="1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Advanced Analytics: Charts and graphs for message performance.</a:t>
            </a:r>
          </a:p>
          <a:p>
            <a:pPr algn="l" marL="755646" indent="-377823" lvl="1">
              <a:lnSpc>
                <a:spcPts val="4829"/>
              </a:lnSpc>
              <a:buAutoNum type="arabicPeriod" startAt="1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Mobile App: React Native or Ionic version.</a:t>
            </a:r>
          </a:p>
          <a:p>
            <a:pPr algn="l" marL="755646" indent="-377823" lvl="1">
              <a:lnSpc>
                <a:spcPts val="4829"/>
              </a:lnSpc>
              <a:buAutoNum type="arabicPeriod" startAt="1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Current Limitations: Production deployment with full authentication and messaging capabilities.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27725" y="7479825"/>
            <a:ext cx="597450" cy="535650"/>
            <a:chOff x="0" y="0"/>
            <a:chExt cx="796600" cy="714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255760" y="8949810"/>
            <a:ext cx="2368028" cy="516386"/>
          </a:xfrm>
          <a:custGeom>
            <a:avLst/>
            <a:gdLst/>
            <a:ahLst/>
            <a:cxnLst/>
            <a:rect r="r" b="b" t="t" l="l"/>
            <a:pathLst>
              <a:path h="516386" w="2368028">
                <a:moveTo>
                  <a:pt x="0" y="0"/>
                </a:moveTo>
                <a:lnTo>
                  <a:pt x="2368028" y="0"/>
                </a:lnTo>
                <a:lnTo>
                  <a:pt x="2368028" y="516386"/>
                </a:lnTo>
                <a:lnTo>
                  <a:pt x="0" y="5163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4009610" y="1623270"/>
            <a:ext cx="1914574" cy="600604"/>
          </a:xfrm>
          <a:custGeom>
            <a:avLst/>
            <a:gdLst/>
            <a:ahLst/>
            <a:cxnLst/>
            <a:rect r="r" b="b" t="t" l="l"/>
            <a:pathLst>
              <a:path h="600604" w="1914574">
                <a:moveTo>
                  <a:pt x="0" y="0"/>
                </a:moveTo>
                <a:lnTo>
                  <a:pt x="1914574" y="0"/>
                </a:lnTo>
                <a:lnTo>
                  <a:pt x="1914574" y="600604"/>
                </a:lnTo>
                <a:lnTo>
                  <a:pt x="0" y="6006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20938" y="7045947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163425" y="2727575"/>
            <a:ext cx="449250" cy="535650"/>
            <a:chOff x="0" y="0"/>
            <a:chExt cx="599000" cy="714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4098319" y="1069467"/>
            <a:ext cx="487440" cy="395868"/>
          </a:xfrm>
          <a:custGeom>
            <a:avLst/>
            <a:gdLst/>
            <a:ahLst/>
            <a:cxnLst/>
            <a:rect r="r" b="b" t="t" l="l"/>
            <a:pathLst>
              <a:path h="395868" w="487440">
                <a:moveTo>
                  <a:pt x="0" y="0"/>
                </a:moveTo>
                <a:lnTo>
                  <a:pt x="487440" y="0"/>
                </a:lnTo>
                <a:lnTo>
                  <a:pt x="487440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21983" y="5672119"/>
            <a:ext cx="488626" cy="395868"/>
          </a:xfrm>
          <a:custGeom>
            <a:avLst/>
            <a:gdLst/>
            <a:ahLst/>
            <a:cxnLst/>
            <a:rect r="r" b="b" t="t" l="l"/>
            <a:pathLst>
              <a:path h="395868" w="488626">
                <a:moveTo>
                  <a:pt x="0" y="0"/>
                </a:moveTo>
                <a:lnTo>
                  <a:pt x="488626" y="0"/>
                </a:lnTo>
                <a:lnTo>
                  <a:pt x="488626" y="395868"/>
                </a:lnTo>
                <a:lnTo>
                  <a:pt x="0" y="395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773625" y="8067975"/>
            <a:ext cx="597450" cy="535650"/>
            <a:chOff x="0" y="0"/>
            <a:chExt cx="796600" cy="714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9224736" y="2271486"/>
            <a:ext cx="8044089" cy="8044089"/>
          </a:xfrm>
          <a:custGeom>
            <a:avLst/>
            <a:gdLst/>
            <a:ahLst/>
            <a:cxnLst/>
            <a:rect r="r" b="b" t="t" l="l"/>
            <a:pathLst>
              <a:path h="8044089" w="8044089">
                <a:moveTo>
                  <a:pt x="0" y="0"/>
                </a:moveTo>
                <a:lnTo>
                  <a:pt x="8044089" y="0"/>
                </a:lnTo>
                <a:lnTo>
                  <a:pt x="8044089" y="8044089"/>
                </a:lnTo>
                <a:lnTo>
                  <a:pt x="0" y="80440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18866" y="4299415"/>
            <a:ext cx="9520009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0600" y="2919200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1708" y="1662428"/>
            <a:ext cx="2808154" cy="2636638"/>
          </a:xfrm>
          <a:custGeom>
            <a:avLst/>
            <a:gdLst/>
            <a:ahLst/>
            <a:cxnLst/>
            <a:rect r="r" b="b" t="t" l="l"/>
            <a:pathLst>
              <a:path h="2636638" w="2808154">
                <a:moveTo>
                  <a:pt x="0" y="0"/>
                </a:moveTo>
                <a:lnTo>
                  <a:pt x="2808154" y="0"/>
                </a:lnTo>
                <a:lnTo>
                  <a:pt x="280815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6346" y="7930586"/>
            <a:ext cx="3036204" cy="3797678"/>
          </a:xfrm>
          <a:custGeom>
            <a:avLst/>
            <a:gdLst/>
            <a:ahLst/>
            <a:cxnLst/>
            <a:rect r="r" b="b" t="t" l="l"/>
            <a:pathLst>
              <a:path h="3797678" w="3036204">
                <a:moveTo>
                  <a:pt x="0" y="0"/>
                </a:moveTo>
                <a:lnTo>
                  <a:pt x="3036204" y="0"/>
                </a:lnTo>
                <a:lnTo>
                  <a:pt x="3036204" y="3797678"/>
                </a:lnTo>
                <a:lnTo>
                  <a:pt x="0" y="379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9975" y="2828025"/>
            <a:ext cx="449250" cy="535650"/>
            <a:chOff x="0" y="0"/>
            <a:chExt cx="599000" cy="714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35223" y="565421"/>
            <a:ext cx="513829" cy="422260"/>
          </a:xfrm>
          <a:custGeom>
            <a:avLst/>
            <a:gdLst/>
            <a:ahLst/>
            <a:cxnLst/>
            <a:rect r="r" b="b" t="t" l="l"/>
            <a:pathLst>
              <a:path h="422260" w="513829">
                <a:moveTo>
                  <a:pt x="0" y="0"/>
                </a:moveTo>
                <a:lnTo>
                  <a:pt x="513829" y="0"/>
                </a:lnTo>
                <a:lnTo>
                  <a:pt x="513829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8046" y="8660572"/>
            <a:ext cx="747178" cy="524042"/>
          </a:xfrm>
          <a:custGeom>
            <a:avLst/>
            <a:gdLst/>
            <a:ahLst/>
            <a:cxnLst/>
            <a:rect r="r" b="b" t="t" l="l"/>
            <a:pathLst>
              <a:path h="524042" w="747178">
                <a:moveTo>
                  <a:pt x="0" y="0"/>
                </a:moveTo>
                <a:lnTo>
                  <a:pt x="747178" y="0"/>
                </a:lnTo>
                <a:lnTo>
                  <a:pt x="747178" y="524042"/>
                </a:lnTo>
                <a:lnTo>
                  <a:pt x="0" y="5240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69387" y="189187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26446" y="1586228"/>
            <a:ext cx="10353790" cy="487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13766" indent="-506883" lvl="1">
              <a:lnSpc>
                <a:spcPts val="6479"/>
              </a:lnSpc>
              <a:buFont typeface="Arial"/>
              <a:buChar char="•"/>
            </a:pPr>
            <a:r>
              <a:rPr lang="en-US" b="true" sz="4695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References:</a:t>
            </a:r>
          </a:p>
          <a:p>
            <a:pPr algn="l" marL="1013766" indent="-506883" lvl="1">
              <a:lnSpc>
                <a:spcPts val="6479"/>
              </a:lnSpc>
              <a:buAutoNum type="arabicPeriod" startAt="1"/>
            </a:pPr>
            <a:r>
              <a:rPr lang="en-US" b="true" sz="4695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Angular Documentation</a:t>
            </a:r>
          </a:p>
          <a:p>
            <a:pPr algn="l" marL="1013766" indent="-506883" lvl="1">
              <a:lnSpc>
                <a:spcPts val="6479"/>
              </a:lnSpc>
              <a:buAutoNum type="arabicPeriod" startAt="1"/>
            </a:pPr>
            <a:r>
              <a:rPr lang="en-US" b="true" sz="4695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Node.js &amp; Express.js Guides</a:t>
            </a:r>
          </a:p>
          <a:p>
            <a:pPr algn="l" marL="1013766" indent="-506883" lvl="1">
              <a:lnSpc>
                <a:spcPts val="6479"/>
              </a:lnSpc>
              <a:buAutoNum type="arabicPeriod" startAt="1"/>
            </a:pPr>
            <a:r>
              <a:rPr lang="en-US" b="true" sz="4695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Twilio API Docs</a:t>
            </a:r>
          </a:p>
          <a:p>
            <a:pPr algn="l" marL="1013766" indent="-506883" lvl="1">
              <a:lnSpc>
                <a:spcPts val="6479"/>
              </a:lnSpc>
              <a:buAutoNum type="arabicPeriod" startAt="1"/>
            </a:pPr>
            <a:r>
              <a:rPr lang="en-US" b="true" sz="4695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Google Gmail API Docs</a:t>
            </a:r>
          </a:p>
          <a:p>
            <a:pPr algn="l" marL="1013766" indent="-506883" lvl="1">
              <a:lnSpc>
                <a:spcPts val="6479"/>
              </a:lnSpc>
              <a:buAutoNum type="arabicPeriod" startAt="1"/>
            </a:pPr>
            <a:r>
              <a:rPr lang="en-US" b="true" sz="4695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MongoDB University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27725" y="7479825"/>
            <a:ext cx="597450" cy="535650"/>
            <a:chOff x="0" y="0"/>
            <a:chExt cx="796600" cy="714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255760" y="8949810"/>
            <a:ext cx="2368028" cy="516386"/>
          </a:xfrm>
          <a:custGeom>
            <a:avLst/>
            <a:gdLst/>
            <a:ahLst/>
            <a:cxnLst/>
            <a:rect r="r" b="b" t="t" l="l"/>
            <a:pathLst>
              <a:path h="516386" w="2368028">
                <a:moveTo>
                  <a:pt x="0" y="0"/>
                </a:moveTo>
                <a:lnTo>
                  <a:pt x="2368028" y="0"/>
                </a:lnTo>
                <a:lnTo>
                  <a:pt x="2368028" y="516386"/>
                </a:lnTo>
                <a:lnTo>
                  <a:pt x="0" y="5163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17941" y="3029180"/>
            <a:ext cx="7534350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014802" y="2596850"/>
            <a:ext cx="7913510" cy="8256060"/>
          </a:xfrm>
          <a:custGeom>
            <a:avLst/>
            <a:gdLst/>
            <a:ahLst/>
            <a:cxnLst/>
            <a:rect r="r" b="b" t="t" l="l"/>
            <a:pathLst>
              <a:path h="8256060" w="7913510">
                <a:moveTo>
                  <a:pt x="0" y="0"/>
                </a:moveTo>
                <a:lnTo>
                  <a:pt x="7913510" y="0"/>
                </a:lnTo>
                <a:lnTo>
                  <a:pt x="7913510" y="8256060"/>
                </a:lnTo>
                <a:lnTo>
                  <a:pt x="0" y="82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129522" y="8302246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6636925" y="690275"/>
            <a:ext cx="449250" cy="535650"/>
            <a:chOff x="0" y="0"/>
            <a:chExt cx="599000" cy="714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0873" y="935421"/>
            <a:ext cx="3069379" cy="1298912"/>
          </a:xfrm>
          <a:custGeom>
            <a:avLst/>
            <a:gdLst/>
            <a:ahLst/>
            <a:cxnLst/>
            <a:rect r="r" b="b" t="t" l="l"/>
            <a:pathLst>
              <a:path h="1298912" w="3069379">
                <a:moveTo>
                  <a:pt x="0" y="0"/>
                </a:moveTo>
                <a:lnTo>
                  <a:pt x="3069379" y="0"/>
                </a:lnTo>
                <a:lnTo>
                  <a:pt x="3069379" y="1298912"/>
                </a:lnTo>
                <a:lnTo>
                  <a:pt x="0" y="12989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224225" y="1253025"/>
            <a:ext cx="597450" cy="535650"/>
            <a:chOff x="0" y="0"/>
            <a:chExt cx="796600" cy="7142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1540" y="-421400"/>
            <a:ext cx="3164712" cy="4992192"/>
          </a:xfrm>
          <a:custGeom>
            <a:avLst/>
            <a:gdLst/>
            <a:ahLst/>
            <a:cxnLst/>
            <a:rect r="r" b="b" t="t" l="l"/>
            <a:pathLst>
              <a:path h="4992192" w="3164712">
                <a:moveTo>
                  <a:pt x="0" y="0"/>
                </a:moveTo>
                <a:lnTo>
                  <a:pt x="3164712" y="0"/>
                </a:lnTo>
                <a:lnTo>
                  <a:pt x="3164712" y="4992192"/>
                </a:lnTo>
                <a:lnTo>
                  <a:pt x="0" y="499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24625" y="1594775"/>
            <a:ext cx="597450" cy="535650"/>
            <a:chOff x="0" y="0"/>
            <a:chExt cx="796600" cy="714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554375" y="2791325"/>
            <a:ext cx="449250" cy="535650"/>
            <a:chOff x="0" y="0"/>
            <a:chExt cx="599000" cy="714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7317487" y="878302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4108678" y="3163814"/>
            <a:ext cx="5803567" cy="5876762"/>
          </a:xfrm>
          <a:custGeom>
            <a:avLst/>
            <a:gdLst/>
            <a:ahLst/>
            <a:cxnLst/>
            <a:rect r="r" b="b" t="t" l="l"/>
            <a:pathLst>
              <a:path h="5876762" w="5803567">
                <a:moveTo>
                  <a:pt x="0" y="0"/>
                </a:moveTo>
                <a:lnTo>
                  <a:pt x="5803568" y="0"/>
                </a:lnTo>
                <a:lnTo>
                  <a:pt x="5803568" y="5876762"/>
                </a:lnTo>
                <a:lnTo>
                  <a:pt x="0" y="5876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8771" y="650167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52999" y="1676986"/>
            <a:ext cx="5395749" cy="7531029"/>
          </a:xfrm>
          <a:custGeom>
            <a:avLst/>
            <a:gdLst/>
            <a:ahLst/>
            <a:cxnLst/>
            <a:rect r="r" b="b" t="t" l="l"/>
            <a:pathLst>
              <a:path h="7531029" w="5395749">
                <a:moveTo>
                  <a:pt x="0" y="0"/>
                </a:moveTo>
                <a:lnTo>
                  <a:pt x="5395749" y="0"/>
                </a:lnTo>
                <a:lnTo>
                  <a:pt x="5395749" y="7531029"/>
                </a:lnTo>
                <a:lnTo>
                  <a:pt x="0" y="75310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1425" y="914800"/>
            <a:ext cx="15225150" cy="102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0232" y="2535275"/>
            <a:ext cx="158466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80559" y="2486752"/>
            <a:ext cx="12865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0232" y="6050970"/>
            <a:ext cx="158466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80559" y="6035520"/>
            <a:ext cx="12865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0232" y="7089195"/>
            <a:ext cx="5454211" cy="2538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Screenshots - Scheduling &amp; Management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80559" y="7089195"/>
            <a:ext cx="4769429" cy="170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 &amp; Solutions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0232" y="3571346"/>
            <a:ext cx="6106742" cy="86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Database Schema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80559" y="3571346"/>
            <a:ext cx="4769429" cy="2538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Screenshots - User Authentication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61540" y="-421400"/>
            <a:ext cx="3164712" cy="4992192"/>
          </a:xfrm>
          <a:custGeom>
            <a:avLst/>
            <a:gdLst/>
            <a:ahLst/>
            <a:cxnLst/>
            <a:rect r="r" b="b" t="t" l="l"/>
            <a:pathLst>
              <a:path h="4992192" w="3164712">
                <a:moveTo>
                  <a:pt x="0" y="0"/>
                </a:moveTo>
                <a:lnTo>
                  <a:pt x="3164712" y="0"/>
                </a:lnTo>
                <a:lnTo>
                  <a:pt x="3164712" y="4992192"/>
                </a:lnTo>
                <a:lnTo>
                  <a:pt x="0" y="4992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24625" y="1594775"/>
            <a:ext cx="597450" cy="535650"/>
            <a:chOff x="0" y="0"/>
            <a:chExt cx="796600" cy="714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554375" y="2791325"/>
            <a:ext cx="449250" cy="535650"/>
            <a:chOff x="0" y="0"/>
            <a:chExt cx="599000" cy="714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7317487" y="878302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4108678" y="3163814"/>
            <a:ext cx="5803567" cy="5876762"/>
          </a:xfrm>
          <a:custGeom>
            <a:avLst/>
            <a:gdLst/>
            <a:ahLst/>
            <a:cxnLst/>
            <a:rect r="r" b="b" t="t" l="l"/>
            <a:pathLst>
              <a:path h="5876762" w="5803567">
                <a:moveTo>
                  <a:pt x="0" y="0"/>
                </a:moveTo>
                <a:lnTo>
                  <a:pt x="5803568" y="0"/>
                </a:lnTo>
                <a:lnTo>
                  <a:pt x="5803568" y="5876762"/>
                </a:lnTo>
                <a:lnTo>
                  <a:pt x="0" y="58767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8771" y="650167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52999" y="1676986"/>
            <a:ext cx="5395749" cy="7531029"/>
          </a:xfrm>
          <a:custGeom>
            <a:avLst/>
            <a:gdLst/>
            <a:ahLst/>
            <a:cxnLst/>
            <a:rect r="r" b="b" t="t" l="l"/>
            <a:pathLst>
              <a:path h="7531029" w="5395749">
                <a:moveTo>
                  <a:pt x="0" y="0"/>
                </a:moveTo>
                <a:lnTo>
                  <a:pt x="5395749" y="0"/>
                </a:lnTo>
                <a:lnTo>
                  <a:pt x="5395749" y="7531029"/>
                </a:lnTo>
                <a:lnTo>
                  <a:pt x="0" y="75310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31425" y="914800"/>
            <a:ext cx="15225150" cy="102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0232" y="2535275"/>
            <a:ext cx="158466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80559" y="2486752"/>
            <a:ext cx="12865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50232" y="3654106"/>
            <a:ext cx="6106742" cy="170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&amp; Future Scope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80559" y="3654106"/>
            <a:ext cx="4769429" cy="861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b="true" sz="48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References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015775" y="2001675"/>
            <a:ext cx="449250" cy="535650"/>
            <a:chOff x="0" y="0"/>
            <a:chExt cx="599000" cy="7142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9650" y="2076767"/>
            <a:ext cx="6571914" cy="7185165"/>
          </a:xfrm>
          <a:custGeom>
            <a:avLst/>
            <a:gdLst/>
            <a:ahLst/>
            <a:cxnLst/>
            <a:rect r="r" b="b" t="t" l="l"/>
            <a:pathLst>
              <a:path h="7185165" w="6571914">
                <a:moveTo>
                  <a:pt x="0" y="0"/>
                </a:moveTo>
                <a:lnTo>
                  <a:pt x="6571914" y="0"/>
                </a:lnTo>
                <a:lnTo>
                  <a:pt x="6571914" y="7185165"/>
                </a:lnTo>
                <a:lnTo>
                  <a:pt x="0" y="71851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02372" y="6333796"/>
            <a:ext cx="732832" cy="524302"/>
          </a:xfrm>
          <a:custGeom>
            <a:avLst/>
            <a:gdLst/>
            <a:ahLst/>
            <a:cxnLst/>
            <a:rect r="r" b="b" t="t" l="l"/>
            <a:pathLst>
              <a:path h="524302" w="732832">
                <a:moveTo>
                  <a:pt x="0" y="0"/>
                </a:moveTo>
                <a:lnTo>
                  <a:pt x="732832" y="0"/>
                </a:lnTo>
                <a:lnTo>
                  <a:pt x="732832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420125" y="811175"/>
            <a:ext cx="597450" cy="535650"/>
            <a:chOff x="0" y="0"/>
            <a:chExt cx="796600" cy="714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1252422" y="4826300"/>
            <a:ext cx="1091500" cy="1265512"/>
          </a:xfrm>
          <a:custGeom>
            <a:avLst/>
            <a:gdLst/>
            <a:ahLst/>
            <a:cxnLst/>
            <a:rect r="r" b="b" t="t" l="l"/>
            <a:pathLst>
              <a:path h="1265512" w="1091500">
                <a:moveTo>
                  <a:pt x="0" y="0"/>
                </a:moveTo>
                <a:lnTo>
                  <a:pt x="1091500" y="0"/>
                </a:lnTo>
                <a:lnTo>
                  <a:pt x="1091500" y="1265512"/>
                </a:lnTo>
                <a:lnTo>
                  <a:pt x="0" y="1265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641760" y="2608870"/>
            <a:ext cx="1914574" cy="600604"/>
          </a:xfrm>
          <a:custGeom>
            <a:avLst/>
            <a:gdLst/>
            <a:ahLst/>
            <a:cxnLst/>
            <a:rect r="r" b="b" t="t" l="l"/>
            <a:pathLst>
              <a:path h="600604" w="1914574">
                <a:moveTo>
                  <a:pt x="0" y="0"/>
                </a:moveTo>
                <a:lnTo>
                  <a:pt x="1914574" y="0"/>
                </a:lnTo>
                <a:lnTo>
                  <a:pt x="1914574" y="600604"/>
                </a:lnTo>
                <a:lnTo>
                  <a:pt x="0" y="6006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43902" y="2910122"/>
            <a:ext cx="780860" cy="864894"/>
          </a:xfrm>
          <a:custGeom>
            <a:avLst/>
            <a:gdLst/>
            <a:ahLst/>
            <a:cxnLst/>
            <a:rect r="r" b="b" t="t" l="l"/>
            <a:pathLst>
              <a:path h="864894" w="780860">
                <a:moveTo>
                  <a:pt x="0" y="0"/>
                </a:moveTo>
                <a:lnTo>
                  <a:pt x="780860" y="0"/>
                </a:lnTo>
                <a:lnTo>
                  <a:pt x="780860" y="864894"/>
                </a:lnTo>
                <a:lnTo>
                  <a:pt x="0" y="86489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608274" y="6328117"/>
            <a:ext cx="5543835" cy="2718170"/>
          </a:xfrm>
          <a:custGeom>
            <a:avLst/>
            <a:gdLst/>
            <a:ahLst/>
            <a:cxnLst/>
            <a:rect r="r" b="b" t="t" l="l"/>
            <a:pathLst>
              <a:path h="2718170" w="5543835">
                <a:moveTo>
                  <a:pt x="0" y="0"/>
                </a:moveTo>
                <a:lnTo>
                  <a:pt x="5543835" y="0"/>
                </a:lnTo>
                <a:lnTo>
                  <a:pt x="5543835" y="2718170"/>
                </a:lnTo>
                <a:lnTo>
                  <a:pt x="0" y="27181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99720" y="3041591"/>
            <a:ext cx="1319932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1"/>
              </a:lnSpc>
            </a:pPr>
            <a:r>
              <a:rPr lang="en-US" b="true" sz="85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Acknowledgement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1100" y="994207"/>
            <a:ext cx="3121350" cy="1772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1708" y="1662428"/>
            <a:ext cx="2808154" cy="2636638"/>
          </a:xfrm>
          <a:custGeom>
            <a:avLst/>
            <a:gdLst/>
            <a:ahLst/>
            <a:cxnLst/>
            <a:rect r="r" b="b" t="t" l="l"/>
            <a:pathLst>
              <a:path h="2636638" w="2808154">
                <a:moveTo>
                  <a:pt x="0" y="0"/>
                </a:moveTo>
                <a:lnTo>
                  <a:pt x="2808154" y="0"/>
                </a:lnTo>
                <a:lnTo>
                  <a:pt x="280815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6346" y="7930586"/>
            <a:ext cx="3036204" cy="3797678"/>
          </a:xfrm>
          <a:custGeom>
            <a:avLst/>
            <a:gdLst/>
            <a:ahLst/>
            <a:cxnLst/>
            <a:rect r="r" b="b" t="t" l="l"/>
            <a:pathLst>
              <a:path h="3797678" w="3036204">
                <a:moveTo>
                  <a:pt x="0" y="0"/>
                </a:moveTo>
                <a:lnTo>
                  <a:pt x="3036204" y="0"/>
                </a:lnTo>
                <a:lnTo>
                  <a:pt x="3036204" y="3797678"/>
                </a:lnTo>
                <a:lnTo>
                  <a:pt x="0" y="379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9975" y="2828025"/>
            <a:ext cx="449250" cy="535650"/>
            <a:chOff x="0" y="0"/>
            <a:chExt cx="599000" cy="714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35223" y="565421"/>
            <a:ext cx="513829" cy="422260"/>
          </a:xfrm>
          <a:custGeom>
            <a:avLst/>
            <a:gdLst/>
            <a:ahLst/>
            <a:cxnLst/>
            <a:rect r="r" b="b" t="t" l="l"/>
            <a:pathLst>
              <a:path h="422260" w="513829">
                <a:moveTo>
                  <a:pt x="0" y="0"/>
                </a:moveTo>
                <a:lnTo>
                  <a:pt x="513829" y="0"/>
                </a:lnTo>
                <a:lnTo>
                  <a:pt x="513829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8046" y="8660572"/>
            <a:ext cx="747178" cy="524042"/>
          </a:xfrm>
          <a:custGeom>
            <a:avLst/>
            <a:gdLst/>
            <a:ahLst/>
            <a:cxnLst/>
            <a:rect r="r" b="b" t="t" l="l"/>
            <a:pathLst>
              <a:path h="524042" w="747178">
                <a:moveTo>
                  <a:pt x="0" y="0"/>
                </a:moveTo>
                <a:lnTo>
                  <a:pt x="747178" y="0"/>
                </a:lnTo>
                <a:lnTo>
                  <a:pt x="747178" y="524042"/>
                </a:lnTo>
                <a:lnTo>
                  <a:pt x="0" y="5240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69387" y="189187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531425" y="914800"/>
            <a:ext cx="152251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383838"/>
                </a:solidFill>
                <a:latin typeface="Poppins Bold"/>
                <a:ea typeface="Poppins Bold"/>
                <a:cs typeface="Poppins Bold"/>
                <a:sym typeface="Poppins Bold"/>
              </a:rPr>
              <a:t>I express my sincere gratitude 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7225" y="3594375"/>
            <a:ext cx="13427998" cy="364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2" indent="-453386" lvl="1">
              <a:lnSpc>
                <a:spcPts val="5795"/>
              </a:lnSpc>
              <a:buFont typeface="Arial"/>
              <a:buChar char="•"/>
            </a:pPr>
            <a:r>
              <a:rPr lang="en-US" sz="4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My project guide, Mrs. Jyotsna Bhubanesh, for her invaluable guidance.</a:t>
            </a:r>
          </a:p>
          <a:p>
            <a:pPr algn="l" marL="906774" indent="-453387" lvl="1">
              <a:lnSpc>
                <a:spcPts val="5795"/>
              </a:lnSpc>
              <a:buFont typeface="Arial"/>
              <a:buChar char="•"/>
            </a:pPr>
            <a:r>
              <a:rPr lang="en-US" sz="4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The faculty for their unwavering support.</a:t>
            </a:r>
          </a:p>
          <a:p>
            <a:pPr algn="l" marL="906774" indent="-453387" lvl="1">
              <a:lnSpc>
                <a:spcPts val="5795"/>
              </a:lnSpc>
              <a:buFont typeface="Arial"/>
              <a:buChar char="•"/>
            </a:pPr>
            <a:r>
              <a:rPr lang="en-US" sz="4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My friends for their encouragement.</a:t>
            </a:r>
          </a:p>
          <a:p>
            <a:pPr algn="l" marL="906774" indent="-453387" lvl="1">
              <a:lnSpc>
                <a:spcPts val="5795"/>
              </a:lnSpc>
              <a:buFont typeface="Arial"/>
              <a:buChar char="•"/>
            </a:pPr>
            <a:r>
              <a:rPr lang="en-US" sz="4199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My family for their constant motivation.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27725" y="7479825"/>
            <a:ext cx="597450" cy="535650"/>
            <a:chOff x="0" y="0"/>
            <a:chExt cx="796600" cy="714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255760" y="8949810"/>
            <a:ext cx="2368028" cy="516386"/>
          </a:xfrm>
          <a:custGeom>
            <a:avLst/>
            <a:gdLst/>
            <a:ahLst/>
            <a:cxnLst/>
            <a:rect r="r" b="b" t="t" l="l"/>
            <a:pathLst>
              <a:path h="516386" w="2368028">
                <a:moveTo>
                  <a:pt x="0" y="0"/>
                </a:moveTo>
                <a:lnTo>
                  <a:pt x="2368028" y="0"/>
                </a:lnTo>
                <a:lnTo>
                  <a:pt x="2368028" y="516386"/>
                </a:lnTo>
                <a:lnTo>
                  <a:pt x="0" y="5163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824273" y="539771"/>
            <a:ext cx="513829" cy="422260"/>
          </a:xfrm>
          <a:custGeom>
            <a:avLst/>
            <a:gdLst/>
            <a:ahLst/>
            <a:cxnLst/>
            <a:rect r="r" b="b" t="t" l="l"/>
            <a:pathLst>
              <a:path h="422260" w="513829">
                <a:moveTo>
                  <a:pt x="0" y="0"/>
                </a:moveTo>
                <a:lnTo>
                  <a:pt x="513829" y="0"/>
                </a:lnTo>
                <a:lnTo>
                  <a:pt x="513829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17487" y="770352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7875" y="2940839"/>
            <a:ext cx="10091176" cy="378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&amp; Objective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7875" y="978100"/>
            <a:ext cx="3121350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b="true" sz="12000">
                <a:solidFill>
                  <a:srgbClr val="FF6E6B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578775" y="2016325"/>
            <a:ext cx="597450" cy="535650"/>
            <a:chOff x="0" y="0"/>
            <a:chExt cx="796600" cy="714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8177146" y="8824896"/>
            <a:ext cx="747178" cy="524302"/>
          </a:xfrm>
          <a:custGeom>
            <a:avLst/>
            <a:gdLst/>
            <a:ahLst/>
            <a:cxnLst/>
            <a:rect r="r" b="b" t="t" l="l"/>
            <a:pathLst>
              <a:path h="524302" w="747178">
                <a:moveTo>
                  <a:pt x="0" y="0"/>
                </a:moveTo>
                <a:lnTo>
                  <a:pt x="747178" y="0"/>
                </a:lnTo>
                <a:lnTo>
                  <a:pt x="747178" y="524302"/>
                </a:lnTo>
                <a:lnTo>
                  <a:pt x="0" y="5243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903275" y="819375"/>
            <a:ext cx="449250" cy="535650"/>
            <a:chOff x="0" y="0"/>
            <a:chExt cx="599000" cy="714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0587816" y="2174144"/>
            <a:ext cx="6763740" cy="7033484"/>
          </a:xfrm>
          <a:custGeom>
            <a:avLst/>
            <a:gdLst/>
            <a:ahLst/>
            <a:cxnLst/>
            <a:rect r="r" b="b" t="t" l="l"/>
            <a:pathLst>
              <a:path h="7033484" w="6763740">
                <a:moveTo>
                  <a:pt x="0" y="0"/>
                </a:moveTo>
                <a:lnTo>
                  <a:pt x="6763740" y="0"/>
                </a:lnTo>
                <a:lnTo>
                  <a:pt x="6763740" y="7033484"/>
                </a:lnTo>
                <a:lnTo>
                  <a:pt x="0" y="7033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1708" y="1662428"/>
            <a:ext cx="2808154" cy="2636638"/>
          </a:xfrm>
          <a:custGeom>
            <a:avLst/>
            <a:gdLst/>
            <a:ahLst/>
            <a:cxnLst/>
            <a:rect r="r" b="b" t="t" l="l"/>
            <a:pathLst>
              <a:path h="2636638" w="2808154">
                <a:moveTo>
                  <a:pt x="0" y="0"/>
                </a:moveTo>
                <a:lnTo>
                  <a:pt x="2808154" y="0"/>
                </a:lnTo>
                <a:lnTo>
                  <a:pt x="280815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26346" y="7930586"/>
            <a:ext cx="3036204" cy="3797678"/>
          </a:xfrm>
          <a:custGeom>
            <a:avLst/>
            <a:gdLst/>
            <a:ahLst/>
            <a:cxnLst/>
            <a:rect r="r" b="b" t="t" l="l"/>
            <a:pathLst>
              <a:path h="3797678" w="3036204">
                <a:moveTo>
                  <a:pt x="0" y="0"/>
                </a:moveTo>
                <a:lnTo>
                  <a:pt x="3036204" y="0"/>
                </a:lnTo>
                <a:lnTo>
                  <a:pt x="3036204" y="3797678"/>
                </a:lnTo>
                <a:lnTo>
                  <a:pt x="0" y="37976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39975" y="2828025"/>
            <a:ext cx="449250" cy="535650"/>
            <a:chOff x="0" y="0"/>
            <a:chExt cx="599000" cy="714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0" y="108966"/>
                  </a:moveTo>
                  <a:cubicBezTo>
                    <a:pt x="0" y="48895"/>
                    <a:pt x="48387" y="0"/>
                    <a:pt x="108331" y="0"/>
                  </a:cubicBez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701421"/>
                  </a:lnTo>
                  <a:lnTo>
                    <a:pt x="490728" y="714121"/>
                  </a:lnTo>
                  <a:lnTo>
                    <a:pt x="108331" y="714121"/>
                  </a:lnTo>
                  <a:lnTo>
                    <a:pt x="108331" y="701421"/>
                  </a:lnTo>
                  <a:lnTo>
                    <a:pt x="108331" y="714121"/>
                  </a:ln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moveTo>
                    <a:pt x="25400" y="108966"/>
                  </a:move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lnTo>
                    <a:pt x="108331" y="25400"/>
                  </a:lnTo>
                  <a:lnTo>
                    <a:pt x="108331" y="12700"/>
                  </a:ln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059" cy="714248"/>
            </a:xfrm>
            <a:custGeom>
              <a:avLst/>
              <a:gdLst/>
              <a:ahLst/>
              <a:cxnLst/>
              <a:rect r="r" b="b" t="t" l="l"/>
              <a:pathLst>
                <a:path h="714248" w="599059">
                  <a:moveTo>
                    <a:pt x="108331" y="714248"/>
                  </a:moveTo>
                  <a:cubicBezTo>
                    <a:pt x="48387" y="714248"/>
                    <a:pt x="0" y="665353"/>
                    <a:pt x="0" y="605155"/>
                  </a:cubicBezTo>
                  <a:lnTo>
                    <a:pt x="0" y="108966"/>
                  </a:lnTo>
                  <a:lnTo>
                    <a:pt x="12700" y="108966"/>
                  </a:lnTo>
                  <a:lnTo>
                    <a:pt x="0" y="108966"/>
                  </a:lnTo>
                  <a:cubicBezTo>
                    <a:pt x="0" y="48895"/>
                    <a:pt x="48387" y="0"/>
                    <a:pt x="108331" y="0"/>
                  </a:cubicBezTo>
                  <a:lnTo>
                    <a:pt x="108331" y="25400"/>
                  </a:lnTo>
                  <a:cubicBezTo>
                    <a:pt x="62611" y="25400"/>
                    <a:pt x="25400" y="62738"/>
                    <a:pt x="25400" y="108966"/>
                  </a:cubicBezTo>
                  <a:lnTo>
                    <a:pt x="25400" y="605155"/>
                  </a:lnTo>
                  <a:lnTo>
                    <a:pt x="12700" y="605155"/>
                  </a:lnTo>
                  <a:lnTo>
                    <a:pt x="25400" y="605155"/>
                  </a:lnTo>
                  <a:cubicBezTo>
                    <a:pt x="25400" y="651383"/>
                    <a:pt x="62611" y="688721"/>
                    <a:pt x="108331" y="688721"/>
                  </a:cubicBezTo>
                  <a:close/>
                  <a:moveTo>
                    <a:pt x="490728" y="0"/>
                  </a:moveTo>
                  <a:lnTo>
                    <a:pt x="490728" y="12700"/>
                  </a:lnTo>
                  <a:lnTo>
                    <a:pt x="490728" y="0"/>
                  </a:lnTo>
                  <a:cubicBezTo>
                    <a:pt x="550672" y="0"/>
                    <a:pt x="599059" y="48895"/>
                    <a:pt x="599059" y="108966"/>
                  </a:cubicBezTo>
                  <a:lnTo>
                    <a:pt x="586359" y="108966"/>
                  </a:lnTo>
                  <a:lnTo>
                    <a:pt x="599059" y="108966"/>
                  </a:lnTo>
                  <a:lnTo>
                    <a:pt x="599059" y="605155"/>
                  </a:lnTo>
                  <a:lnTo>
                    <a:pt x="586359" y="605155"/>
                  </a:lnTo>
                  <a:lnTo>
                    <a:pt x="599059" y="605155"/>
                  </a:lnTo>
                  <a:cubicBezTo>
                    <a:pt x="599059" y="665226"/>
                    <a:pt x="550672" y="714121"/>
                    <a:pt x="490728" y="714121"/>
                  </a:cubicBezTo>
                  <a:lnTo>
                    <a:pt x="490728" y="688721"/>
                  </a:lnTo>
                  <a:cubicBezTo>
                    <a:pt x="536448" y="688721"/>
                    <a:pt x="573659" y="651383"/>
                    <a:pt x="573659" y="605155"/>
                  </a:cubicBezTo>
                  <a:lnTo>
                    <a:pt x="573659" y="108966"/>
                  </a:lnTo>
                  <a:cubicBezTo>
                    <a:pt x="573659" y="62738"/>
                    <a:pt x="536448" y="25400"/>
                    <a:pt x="490728" y="25400"/>
                  </a:cubicBezTo>
                  <a:close/>
                </a:path>
              </a:pathLst>
            </a:custGeom>
            <a:solidFill>
              <a:srgbClr val="0E66E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635223" y="565421"/>
            <a:ext cx="513829" cy="422260"/>
          </a:xfrm>
          <a:custGeom>
            <a:avLst/>
            <a:gdLst/>
            <a:ahLst/>
            <a:cxnLst/>
            <a:rect r="r" b="b" t="t" l="l"/>
            <a:pathLst>
              <a:path h="422260" w="513829">
                <a:moveTo>
                  <a:pt x="0" y="0"/>
                </a:moveTo>
                <a:lnTo>
                  <a:pt x="513829" y="0"/>
                </a:lnTo>
                <a:lnTo>
                  <a:pt x="513829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8046" y="8660572"/>
            <a:ext cx="747178" cy="524042"/>
          </a:xfrm>
          <a:custGeom>
            <a:avLst/>
            <a:gdLst/>
            <a:ahLst/>
            <a:cxnLst/>
            <a:rect r="r" b="b" t="t" l="l"/>
            <a:pathLst>
              <a:path h="524042" w="747178">
                <a:moveTo>
                  <a:pt x="0" y="0"/>
                </a:moveTo>
                <a:lnTo>
                  <a:pt x="747178" y="0"/>
                </a:lnTo>
                <a:lnTo>
                  <a:pt x="747178" y="524042"/>
                </a:lnTo>
                <a:lnTo>
                  <a:pt x="0" y="5240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69387" y="1891873"/>
            <a:ext cx="515018" cy="422260"/>
          </a:xfrm>
          <a:custGeom>
            <a:avLst/>
            <a:gdLst/>
            <a:ahLst/>
            <a:cxnLst/>
            <a:rect r="r" b="b" t="t" l="l"/>
            <a:pathLst>
              <a:path h="422260" w="515018">
                <a:moveTo>
                  <a:pt x="0" y="0"/>
                </a:moveTo>
                <a:lnTo>
                  <a:pt x="515018" y="0"/>
                </a:lnTo>
                <a:lnTo>
                  <a:pt x="515018" y="422260"/>
                </a:lnTo>
                <a:lnTo>
                  <a:pt x="0" y="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273125" y="-3550875"/>
            <a:ext cx="9741750" cy="17388750"/>
            <a:chOff x="0" y="0"/>
            <a:chExt cx="12989000" cy="2318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0" y="2195830"/>
                  </a:moveTo>
                  <a:cubicBezTo>
                    <a:pt x="0" y="983234"/>
                    <a:pt x="980567" y="0"/>
                    <a:pt x="2190242" y="0"/>
                  </a:cubicBezTo>
                  <a:lnTo>
                    <a:pt x="10798683" y="0"/>
                  </a:lnTo>
                  <a:lnTo>
                    <a:pt x="10798683" y="38100"/>
                  </a:lnTo>
                  <a:lnTo>
                    <a:pt x="10798683" y="0"/>
                  </a:ln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46893"/>
                  </a:lnTo>
                  <a:lnTo>
                    <a:pt x="10798683" y="23184993"/>
                  </a:lnTo>
                  <a:lnTo>
                    <a:pt x="2190242" y="23184993"/>
                  </a:lnTo>
                  <a:lnTo>
                    <a:pt x="2190242" y="23146893"/>
                  </a:lnTo>
                  <a:lnTo>
                    <a:pt x="2190242" y="23184993"/>
                  </a:ln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moveTo>
                    <a:pt x="76200" y="2195830"/>
                  </a:move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lnTo>
                    <a:pt x="2190242" y="76200"/>
                  </a:lnTo>
                  <a:lnTo>
                    <a:pt x="2190242" y="38100"/>
                  </a:ln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988925" cy="23184993"/>
            </a:xfrm>
            <a:custGeom>
              <a:avLst/>
              <a:gdLst/>
              <a:ahLst/>
              <a:cxnLst/>
              <a:rect r="r" b="b" t="t" l="l"/>
              <a:pathLst>
                <a:path h="23184993" w="12988925">
                  <a:moveTo>
                    <a:pt x="2190242" y="23184993"/>
                  </a:moveTo>
                  <a:cubicBezTo>
                    <a:pt x="980567" y="23184993"/>
                    <a:pt x="0" y="22201760"/>
                    <a:pt x="0" y="20989162"/>
                  </a:cubicBezTo>
                  <a:lnTo>
                    <a:pt x="0" y="2195830"/>
                  </a:lnTo>
                  <a:lnTo>
                    <a:pt x="38100" y="2195830"/>
                  </a:lnTo>
                  <a:lnTo>
                    <a:pt x="0" y="2195830"/>
                  </a:lnTo>
                  <a:cubicBezTo>
                    <a:pt x="0" y="983234"/>
                    <a:pt x="980567" y="0"/>
                    <a:pt x="2190242" y="0"/>
                  </a:cubicBezTo>
                  <a:lnTo>
                    <a:pt x="2190242" y="76200"/>
                  </a:lnTo>
                  <a:cubicBezTo>
                    <a:pt x="1022858" y="76200"/>
                    <a:pt x="76200" y="1025144"/>
                    <a:pt x="76200" y="2195830"/>
                  </a:cubicBezTo>
                  <a:lnTo>
                    <a:pt x="76200" y="20989162"/>
                  </a:lnTo>
                  <a:lnTo>
                    <a:pt x="38100" y="20989162"/>
                  </a:lnTo>
                  <a:lnTo>
                    <a:pt x="76200" y="20989162"/>
                  </a:lnTo>
                  <a:cubicBezTo>
                    <a:pt x="76200" y="22159976"/>
                    <a:pt x="1022858" y="23108793"/>
                    <a:pt x="2190242" y="23108793"/>
                  </a:cubicBezTo>
                  <a:close/>
                  <a:moveTo>
                    <a:pt x="10798683" y="0"/>
                  </a:moveTo>
                  <a:cubicBezTo>
                    <a:pt x="12008485" y="0"/>
                    <a:pt x="12988925" y="983234"/>
                    <a:pt x="12988925" y="2195830"/>
                  </a:cubicBezTo>
                  <a:lnTo>
                    <a:pt x="12950825" y="2195830"/>
                  </a:lnTo>
                  <a:lnTo>
                    <a:pt x="12988925" y="2195830"/>
                  </a:lnTo>
                  <a:lnTo>
                    <a:pt x="12988925" y="20989162"/>
                  </a:lnTo>
                  <a:lnTo>
                    <a:pt x="12950825" y="20989162"/>
                  </a:lnTo>
                  <a:lnTo>
                    <a:pt x="12988925" y="20989162"/>
                  </a:lnTo>
                  <a:cubicBezTo>
                    <a:pt x="12988925" y="22201758"/>
                    <a:pt x="12008358" y="23184993"/>
                    <a:pt x="10798683" y="23184993"/>
                  </a:cubicBezTo>
                  <a:lnTo>
                    <a:pt x="10798683" y="23108793"/>
                  </a:lnTo>
                  <a:cubicBezTo>
                    <a:pt x="11966194" y="23108793"/>
                    <a:pt x="12912725" y="22159849"/>
                    <a:pt x="12912725" y="20989162"/>
                  </a:cubicBezTo>
                  <a:lnTo>
                    <a:pt x="12912725" y="2195830"/>
                  </a:lnTo>
                  <a:cubicBezTo>
                    <a:pt x="12912852" y="1025144"/>
                    <a:pt x="11966194" y="76200"/>
                    <a:pt x="10798683" y="76200"/>
                  </a:cubicBezTo>
                  <a:close/>
                </a:path>
              </a:pathLst>
            </a:custGeom>
            <a:solidFill>
              <a:srgbClr val="2E7DF4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207225" y="641610"/>
            <a:ext cx="13427998" cy="913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6" indent="-377823" lvl="1">
              <a:lnSpc>
                <a:spcPts val="4829"/>
              </a:lnSpc>
              <a:buFont typeface="Arial"/>
              <a:buChar char="•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What is EchoDrop?</a:t>
            </a:r>
          </a:p>
          <a:p>
            <a:pPr algn="l">
              <a:lnSpc>
                <a:spcPts val="4829"/>
              </a:lnSpc>
            </a:pPr>
            <a:r>
              <a:rPr lang="en-US" sz="3499" b="true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          A full-stack web application for scheduling messages across</a:t>
            </a:r>
          </a:p>
          <a:p>
            <a:pPr algn="l">
              <a:lnSpc>
                <a:spcPts val="4829"/>
              </a:lnSpc>
            </a:pPr>
            <a:r>
              <a:rPr lang="en-US" sz="3499" b="true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          </a:t>
            </a:r>
            <a:r>
              <a:rPr lang="en-US" sz="3499" b="true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Email, SMS, and WhatsApp.</a:t>
            </a:r>
          </a:p>
          <a:p>
            <a:pPr algn="l">
              <a:lnSpc>
                <a:spcPts val="4829"/>
              </a:lnSpc>
            </a:pPr>
          </a:p>
          <a:p>
            <a:pPr algn="l" marL="755646" indent="-377823" lvl="1">
              <a:lnSpc>
                <a:spcPts val="4829"/>
              </a:lnSpc>
              <a:buFont typeface="Arial"/>
              <a:buChar char="•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Core Objective:</a:t>
            </a:r>
          </a:p>
          <a:p>
            <a:pPr algn="l">
              <a:lnSpc>
                <a:spcPts val="4829"/>
              </a:lnSpc>
            </a:pPr>
            <a:r>
              <a:rPr lang="en-US" sz="3499" b="true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          To build a robust, secure, and user-friendly platform that</a:t>
            </a:r>
          </a:p>
          <a:p>
            <a:pPr algn="l">
              <a:lnSpc>
                <a:spcPts val="4829"/>
              </a:lnSpc>
            </a:pPr>
            <a:r>
              <a:rPr lang="en-US" sz="3499" b="true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          </a:t>
            </a:r>
            <a:r>
              <a:rPr lang="en-US" sz="3499" b="true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allows users to plan their communication efficiently.</a:t>
            </a:r>
          </a:p>
          <a:p>
            <a:pPr algn="l">
              <a:lnSpc>
                <a:spcPts val="4829"/>
              </a:lnSpc>
            </a:pPr>
          </a:p>
          <a:p>
            <a:pPr algn="l" marL="755646" indent="-377823" lvl="1">
              <a:lnSpc>
                <a:spcPts val="4829"/>
              </a:lnSpc>
              <a:buFont typeface="Arial"/>
              <a:buChar char="•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Problem Solved:</a:t>
            </a:r>
          </a:p>
          <a:p>
            <a:pPr algn="l">
              <a:lnSpc>
                <a:spcPts val="4829"/>
              </a:lnSpc>
            </a:pPr>
            <a:r>
              <a:rPr lang="en-US" sz="3499" b="true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          Eliminates the need to remember to send time-sensitive</a:t>
            </a:r>
          </a:p>
          <a:p>
            <a:pPr algn="l">
              <a:lnSpc>
                <a:spcPts val="4829"/>
              </a:lnSpc>
            </a:pPr>
            <a:r>
              <a:rPr lang="en-US" sz="3499" b="true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          </a:t>
            </a:r>
            <a:r>
              <a:rPr lang="en-US" sz="3499" b="true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messages manually.</a:t>
            </a:r>
          </a:p>
          <a:p>
            <a:pPr algn="l">
              <a:lnSpc>
                <a:spcPts val="4829"/>
              </a:lnSpc>
            </a:pPr>
          </a:p>
          <a:p>
            <a:pPr algn="l" marL="755647" indent="-377824" lvl="1">
              <a:lnSpc>
                <a:spcPts val="4829"/>
              </a:lnSpc>
              <a:buFont typeface="Arial"/>
              <a:buChar char="•"/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Current Status:</a:t>
            </a:r>
          </a:p>
          <a:p>
            <a:pPr algn="l">
              <a:lnSpc>
                <a:spcPts val="4829"/>
              </a:lnSpc>
            </a:pPr>
            <a:r>
              <a:rPr lang="en-US" sz="3499" b="true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          Functional prototype demonstrating core functionality in a</a:t>
            </a:r>
          </a:p>
          <a:p>
            <a:pPr algn="l">
              <a:lnSpc>
                <a:spcPts val="4829"/>
              </a:lnSpc>
            </a:pP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          </a:t>
            </a:r>
            <a:r>
              <a:rPr lang="en-US" b="true" sz="3499">
                <a:solidFill>
                  <a:srgbClr val="383838"/>
                </a:solidFill>
                <a:latin typeface="Lato Bold"/>
                <a:ea typeface="Lato Bold"/>
                <a:cs typeface="Lato Bold"/>
                <a:sym typeface="Lato Bold"/>
              </a:rPr>
              <a:t>controlled test environment.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27725" y="7479825"/>
            <a:ext cx="597450" cy="535650"/>
            <a:chOff x="0" y="0"/>
            <a:chExt cx="796600" cy="714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668655" y="0"/>
                  </a:lnTo>
                  <a:lnTo>
                    <a:pt x="668655" y="12700"/>
                  </a:lnTo>
                  <a:lnTo>
                    <a:pt x="668655" y="0"/>
                  </a:ln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701548"/>
                  </a:lnTo>
                  <a:lnTo>
                    <a:pt x="668655" y="714248"/>
                  </a:lnTo>
                  <a:lnTo>
                    <a:pt x="127889" y="714248"/>
                  </a:lnTo>
                  <a:lnTo>
                    <a:pt x="127889" y="701548"/>
                  </a:lnTo>
                  <a:lnTo>
                    <a:pt x="127889" y="714248"/>
                  </a:lnTo>
                  <a:moveTo>
                    <a:pt x="127889" y="688848"/>
                  </a:move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lnTo>
                    <a:pt x="127889" y="25400"/>
                  </a:lnTo>
                  <a:lnTo>
                    <a:pt x="127889" y="12700"/>
                  </a:ln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6671" cy="714248"/>
            </a:xfrm>
            <a:custGeom>
              <a:avLst/>
              <a:gdLst/>
              <a:ahLst/>
              <a:cxnLst/>
              <a:rect r="r" b="b" t="t" l="l"/>
              <a:pathLst>
                <a:path h="714248" w="796671">
                  <a:moveTo>
                    <a:pt x="127889" y="714248"/>
                  </a:moveTo>
                  <a:cubicBezTo>
                    <a:pt x="89154" y="714248"/>
                    <a:pt x="57531" y="682879"/>
                    <a:pt x="57531" y="644144"/>
                  </a:cubicBezTo>
                  <a:lnTo>
                    <a:pt x="70231" y="644144"/>
                  </a:lnTo>
                  <a:lnTo>
                    <a:pt x="57531" y="644144"/>
                  </a:lnTo>
                  <a:lnTo>
                    <a:pt x="57531" y="414528"/>
                  </a:lnTo>
                  <a:lnTo>
                    <a:pt x="70231" y="414528"/>
                  </a:lnTo>
                  <a:lnTo>
                    <a:pt x="57531" y="414528"/>
                  </a:lnTo>
                  <a:cubicBezTo>
                    <a:pt x="57531" y="389890"/>
                    <a:pt x="37465" y="369824"/>
                    <a:pt x="12573" y="369824"/>
                  </a:cubicBezTo>
                  <a:lnTo>
                    <a:pt x="12573" y="357124"/>
                  </a:lnTo>
                  <a:lnTo>
                    <a:pt x="12573" y="344424"/>
                  </a:lnTo>
                  <a:cubicBezTo>
                    <a:pt x="37465" y="344424"/>
                    <a:pt x="57531" y="324358"/>
                    <a:pt x="57531" y="299720"/>
                  </a:cubicBezTo>
                  <a:lnTo>
                    <a:pt x="70231" y="299720"/>
                  </a:lnTo>
                  <a:lnTo>
                    <a:pt x="57531" y="299720"/>
                  </a:lnTo>
                  <a:lnTo>
                    <a:pt x="57531" y="70104"/>
                  </a:lnTo>
                  <a:lnTo>
                    <a:pt x="70231" y="70104"/>
                  </a:lnTo>
                  <a:lnTo>
                    <a:pt x="57531" y="70104"/>
                  </a:lnTo>
                  <a:cubicBezTo>
                    <a:pt x="57658" y="31369"/>
                    <a:pt x="89154" y="0"/>
                    <a:pt x="127889" y="0"/>
                  </a:cubicBezTo>
                  <a:lnTo>
                    <a:pt x="127889" y="25400"/>
                  </a:lnTo>
                  <a:cubicBezTo>
                    <a:pt x="103124" y="25400"/>
                    <a:pt x="83058" y="45466"/>
                    <a:pt x="83058" y="70104"/>
                  </a:cubicBezTo>
                  <a:lnTo>
                    <a:pt x="83058" y="299720"/>
                  </a:lnTo>
                  <a:cubicBezTo>
                    <a:pt x="83058" y="338455"/>
                    <a:pt x="51562" y="369824"/>
                    <a:pt x="12700" y="369824"/>
                  </a:cubicBezTo>
                  <a:cubicBezTo>
                    <a:pt x="5715" y="369824"/>
                    <a:pt x="0" y="364109"/>
                    <a:pt x="0" y="357124"/>
                  </a:cubicBezTo>
                  <a:cubicBezTo>
                    <a:pt x="0" y="350139"/>
                    <a:pt x="5715" y="344424"/>
                    <a:pt x="12700" y="344424"/>
                  </a:cubicBezTo>
                  <a:cubicBezTo>
                    <a:pt x="51435" y="344424"/>
                    <a:pt x="83058" y="375793"/>
                    <a:pt x="83058" y="414528"/>
                  </a:cubicBezTo>
                  <a:lnTo>
                    <a:pt x="83058" y="644144"/>
                  </a:lnTo>
                  <a:cubicBezTo>
                    <a:pt x="83058" y="668782"/>
                    <a:pt x="103124" y="688848"/>
                    <a:pt x="128016" y="688848"/>
                  </a:cubicBezTo>
                  <a:close/>
                  <a:moveTo>
                    <a:pt x="668655" y="0"/>
                  </a:moveTo>
                  <a:cubicBezTo>
                    <a:pt x="707390" y="0"/>
                    <a:pt x="739013" y="31369"/>
                    <a:pt x="739013" y="70104"/>
                  </a:cubicBezTo>
                  <a:lnTo>
                    <a:pt x="726313" y="70104"/>
                  </a:lnTo>
                  <a:lnTo>
                    <a:pt x="739013" y="70104"/>
                  </a:lnTo>
                  <a:lnTo>
                    <a:pt x="739013" y="299720"/>
                  </a:lnTo>
                  <a:cubicBezTo>
                    <a:pt x="739013" y="324358"/>
                    <a:pt x="759079" y="344424"/>
                    <a:pt x="783971" y="344424"/>
                  </a:cubicBezTo>
                  <a:lnTo>
                    <a:pt x="783971" y="357124"/>
                  </a:lnTo>
                  <a:lnTo>
                    <a:pt x="783971" y="369824"/>
                  </a:lnTo>
                  <a:cubicBezTo>
                    <a:pt x="759079" y="369824"/>
                    <a:pt x="739013" y="389890"/>
                    <a:pt x="739013" y="414528"/>
                  </a:cubicBezTo>
                  <a:lnTo>
                    <a:pt x="726313" y="414528"/>
                  </a:lnTo>
                  <a:lnTo>
                    <a:pt x="739013" y="414528"/>
                  </a:lnTo>
                  <a:lnTo>
                    <a:pt x="739013" y="644144"/>
                  </a:lnTo>
                  <a:lnTo>
                    <a:pt x="726313" y="644144"/>
                  </a:lnTo>
                  <a:lnTo>
                    <a:pt x="739013" y="644144"/>
                  </a:lnTo>
                  <a:cubicBezTo>
                    <a:pt x="739013" y="682879"/>
                    <a:pt x="707517" y="714248"/>
                    <a:pt x="668655" y="714248"/>
                  </a:cubicBezTo>
                  <a:lnTo>
                    <a:pt x="668655" y="688848"/>
                  </a:lnTo>
                  <a:cubicBezTo>
                    <a:pt x="693547" y="688848"/>
                    <a:pt x="713613" y="668782"/>
                    <a:pt x="713613" y="644144"/>
                  </a:cubicBezTo>
                  <a:lnTo>
                    <a:pt x="713613" y="414528"/>
                  </a:lnTo>
                  <a:cubicBezTo>
                    <a:pt x="713613" y="375793"/>
                    <a:pt x="745109" y="344424"/>
                    <a:pt x="783971" y="344424"/>
                  </a:cubicBezTo>
                  <a:cubicBezTo>
                    <a:pt x="790956" y="344424"/>
                    <a:pt x="796671" y="350139"/>
                    <a:pt x="796671" y="357124"/>
                  </a:cubicBezTo>
                  <a:cubicBezTo>
                    <a:pt x="796671" y="364109"/>
                    <a:pt x="790956" y="369824"/>
                    <a:pt x="783971" y="369824"/>
                  </a:cubicBezTo>
                  <a:cubicBezTo>
                    <a:pt x="745236" y="369824"/>
                    <a:pt x="713613" y="338455"/>
                    <a:pt x="713613" y="299720"/>
                  </a:cubicBezTo>
                  <a:lnTo>
                    <a:pt x="726313" y="299720"/>
                  </a:lnTo>
                  <a:lnTo>
                    <a:pt x="713613" y="299720"/>
                  </a:lnTo>
                  <a:lnTo>
                    <a:pt x="713613" y="70104"/>
                  </a:lnTo>
                  <a:cubicBezTo>
                    <a:pt x="713613" y="45466"/>
                    <a:pt x="693547" y="25400"/>
                    <a:pt x="668655" y="25400"/>
                  </a:cubicBezTo>
                  <a:close/>
                </a:path>
              </a:pathLst>
            </a:custGeom>
            <a:solidFill>
              <a:srgbClr val="FF6E6B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DAGydStOguY</dc:identifier>
  <dcterms:modified xsi:type="dcterms:W3CDTF">2011-08-01T06:04:30Z</dcterms:modified>
  <cp:revision>1</cp:revision>
  <dc:title>EchoDrop</dc:title>
</cp:coreProperties>
</file>